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62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7" r:id="rId14"/>
    <p:sldId id="275" r:id="rId15"/>
    <p:sldId id="265" r:id="rId16"/>
    <p:sldId id="276" r:id="rId17"/>
    <p:sldId id="279" r:id="rId18"/>
    <p:sldId id="280" r:id="rId19"/>
    <p:sldId id="278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1" r:id="rId39"/>
    <p:sldId id="302" r:id="rId40"/>
    <p:sldId id="30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287A9-29B3-4CAF-A8CC-ACD2289D18B1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F00B3-7FAB-441C-A54F-C4A97C4DFB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988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8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t"/>
          <a:lstStyle>
            <a:lvl1pPr marL="0" indent="0" algn="ctr">
              <a:buNone/>
              <a:defRPr sz="24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EB5E-8C6C-461A-9864-72EE8FBEE07A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225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740A-8757-49FD-A28D-F679A7438E25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72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CECD-D084-42C4-B442-C9BE4D5FD0B5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46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920000" cy="648000"/>
          </a:xfrm>
        </p:spPr>
        <p:txBody>
          <a:bodyPr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0C204E2-FBD4-4EFA-8883-C5D6E018041F}"/>
              </a:ext>
            </a:extLst>
          </p:cNvPr>
          <p:cNvCxnSpPr/>
          <p:nvPr userDrawn="1"/>
        </p:nvCxnSpPr>
        <p:spPr>
          <a:xfrm>
            <a:off x="612440" y="1043612"/>
            <a:ext cx="792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09BD372-D7D3-4F31-B672-F15B11DB645E}"/>
              </a:ext>
            </a:extLst>
          </p:cNvPr>
          <p:cNvCxnSpPr/>
          <p:nvPr userDrawn="1"/>
        </p:nvCxnSpPr>
        <p:spPr>
          <a:xfrm>
            <a:off x="612440" y="6309320"/>
            <a:ext cx="792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日付プレースホルダー 12">
            <a:extLst>
              <a:ext uri="{FF2B5EF4-FFF2-40B4-BE49-F238E27FC236}">
                <a16:creationId xmlns:a16="http://schemas.microsoft.com/office/drawing/2014/main" id="{38601672-748D-43FA-97FA-86998578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8015-B178-4935-BDA8-61557E7ADD12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E89E5C53-279F-4842-A07C-71DF3BFF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37AE6049-3FC1-4886-BFD3-1F274CA1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760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9CA-A598-457E-9315-D1615BDD0A3B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5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EC2E-08E0-4871-82C9-B0D5FD72B1F9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94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76D4-4AB5-4DA2-932D-3B3DAD6880EA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01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82F6E-1702-4579-8B83-AA9A4364EEDE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E7E225BE-F59F-4BB3-96B8-BE0E64AE656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B34039-9007-4053-9388-EBC31355D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920000" cy="648000"/>
          </a:xfrm>
        </p:spPr>
        <p:txBody>
          <a:bodyPr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566C044-D61C-4AA6-8D21-50E4DA253854}"/>
              </a:ext>
            </a:extLst>
          </p:cNvPr>
          <p:cNvCxnSpPr/>
          <p:nvPr userDrawn="1"/>
        </p:nvCxnSpPr>
        <p:spPr>
          <a:xfrm>
            <a:off x="612440" y="1052736"/>
            <a:ext cx="792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3478E81-DFC7-4E8D-9C35-6FE8CBD6E385}"/>
              </a:ext>
            </a:extLst>
          </p:cNvPr>
          <p:cNvCxnSpPr/>
          <p:nvPr userDrawn="1"/>
        </p:nvCxnSpPr>
        <p:spPr>
          <a:xfrm>
            <a:off x="612440" y="6309320"/>
            <a:ext cx="792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47FAA-A1BA-4D5E-94B3-CFAB5E94D5E3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555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BE7E5-B2C8-4619-B860-C4BAE626B967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47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5FF1-691A-4655-9806-AEC7E57D7F21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6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9C02-C44E-45E3-81CF-141E2D789409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インターソフト技術セミナー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25BE-F59F-4BB3-96B8-BE0E64AE65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60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8E8057-BBA0-4BD3-9FBD-FA45A44C80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SIMetrix/SIMPLIS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E4B32D9-2675-4E9C-9A63-CFD874C563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ja-JP" dirty="0">
              <a:latin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</a:rPr>
              <a:t>（株）インターソフト</a:t>
            </a:r>
            <a:endParaRPr lang="en-US" altLang="ja-JP" dirty="0">
              <a:latin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</a:rPr>
              <a:t>2019</a:t>
            </a:r>
            <a:r>
              <a:rPr kumimoji="1" lang="ja-JP" altLang="en-US" dirty="0">
                <a:latin typeface="Arial" panose="020B0604020202020204" pitchFamily="34" charset="0"/>
              </a:rPr>
              <a:t>年</a:t>
            </a:r>
            <a:r>
              <a:rPr kumimoji="1" lang="en-US" altLang="ja-JP" dirty="0">
                <a:latin typeface="Arial" panose="020B0604020202020204" pitchFamily="34" charset="0"/>
              </a:rPr>
              <a:t>11</a:t>
            </a:r>
            <a:r>
              <a:rPr kumimoji="1" lang="ja-JP" altLang="en-US" dirty="0">
                <a:latin typeface="Arial" panose="020B0604020202020204" pitchFamily="34" charset="0"/>
              </a:rPr>
              <a:t>月</a:t>
            </a:r>
            <a:r>
              <a:rPr lang="en-US" altLang="ja-JP" dirty="0"/>
              <a:t>29</a:t>
            </a:r>
            <a:r>
              <a:rPr kumimoji="1" lang="ja-JP" altLang="en-US" dirty="0">
                <a:latin typeface="Arial" panose="020B0604020202020204" pitchFamily="34" charset="0"/>
              </a:rPr>
              <a:t>日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213BF13-901E-42ED-868C-2F50C0BD3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996928-8266-410C-AC52-7E5FA0157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</p:spTree>
    <p:extLst>
      <p:ext uri="{BB962C8B-B14F-4D97-AF65-F5344CB8AC3E}">
        <p14:creationId xmlns:p14="http://schemas.microsoft.com/office/powerpoint/2010/main" val="1749662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6E29A5C-AFDB-4717-AE53-D97785FD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5369F05-B5E6-46B8-9E32-0968F829C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12CA534-1CE2-4357-879F-2DE5E989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波形の移動とズーム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65F1B3-F9D5-47E8-9A3B-349B31EF2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78"/>
          <a:stretch/>
        </p:blipFill>
        <p:spPr bwMode="auto">
          <a:xfrm>
            <a:off x="1727795" y="4767600"/>
            <a:ext cx="5724525" cy="72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B8EBBBA-B051-4D33-AC3C-882DA7AAD84D}"/>
              </a:ext>
            </a:extLst>
          </p:cNvPr>
          <p:cNvSpPr/>
          <p:nvPr/>
        </p:nvSpPr>
        <p:spPr>
          <a:xfrm>
            <a:off x="971600" y="1268760"/>
            <a:ext cx="757705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波形ビューアの移動</a:t>
            </a:r>
            <a:r>
              <a:rPr lang="ja-JP" altLang="en-US" sz="1600" dirty="0">
                <a:latin typeface="Arial" panose="020B0604020202020204" pitchFamily="34" charset="0"/>
              </a:rPr>
              <a:t>：カーソルをタイトルバーに移動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カーソルが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手の形に変わる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</a:rPr>
              <a:t>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手が閉じる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波形ビューアをメインウィンドウに戻す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：コンテキスト</a:t>
            </a:r>
            <a:r>
              <a:rPr lang="ja-JP" altLang="ja-JP" sz="1600" dirty="0">
                <a:latin typeface="Arial" panose="020B0604020202020204" pitchFamily="34" charset="0"/>
              </a:rPr>
              <a:t>メニュー</a:t>
            </a:r>
            <a:r>
              <a:rPr lang="ja-JP" altLang="en-US" sz="1600" dirty="0">
                <a:latin typeface="Arial" panose="020B0604020202020204" pitchFamily="34" charset="0"/>
              </a:rPr>
              <a:t>を開く→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Dock to...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SIMetrix Main Window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上下左右の移動：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矢印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ズームアウト：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F12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ズームイン：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Shift-F12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特定の領域の表示：領域をクリックしてドラッグ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領域の枠が現れる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→マウスボタンを離す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波形全体の表示（初期状態）：ツールバーの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Fit Window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以前のズームまたは移動の設定に戻る：ツールバーの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Undo Zoom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Ctrl-Z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4035BA4-C033-4516-88BA-687CC1E0F3AA}"/>
              </a:ext>
            </a:extLst>
          </p:cNvPr>
          <p:cNvCxnSpPr>
            <a:cxnSpLocks/>
          </p:cNvCxnSpPr>
          <p:nvPr/>
        </p:nvCxnSpPr>
        <p:spPr>
          <a:xfrm rot="2700000" flipV="1">
            <a:off x="2394861" y="5229399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3FCD75-9948-4E61-B663-504324E8CAEE}"/>
              </a:ext>
            </a:extLst>
          </p:cNvPr>
          <p:cNvSpPr txBox="1"/>
          <p:nvPr/>
        </p:nvSpPr>
        <p:spPr>
          <a:xfrm>
            <a:off x="2627784" y="5187207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Fit Window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2DA96AF-B7D1-4D1C-A701-63D64D0D00BF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7057717" y="5344837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C68056-3E1B-4EEE-BCA1-AA15A210BD45}"/>
              </a:ext>
            </a:extLst>
          </p:cNvPr>
          <p:cNvSpPr txBox="1"/>
          <p:nvPr/>
        </p:nvSpPr>
        <p:spPr>
          <a:xfrm>
            <a:off x="4427984" y="531224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クリックするとコンテキストメニューが開く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A1D381A-FA68-4583-918A-6BB78B31CB78}"/>
              </a:ext>
            </a:extLst>
          </p:cNvPr>
          <p:cNvCxnSpPr>
            <a:cxnSpLocks/>
          </p:cNvCxnSpPr>
          <p:nvPr/>
        </p:nvCxnSpPr>
        <p:spPr>
          <a:xfrm rot="2700000" flipV="1">
            <a:off x="1946279" y="5382134"/>
            <a:ext cx="72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A37A7F-E268-4D46-8749-59703FE098C1}"/>
              </a:ext>
            </a:extLst>
          </p:cNvPr>
          <p:cNvSpPr txBox="1"/>
          <p:nvPr/>
        </p:nvSpPr>
        <p:spPr>
          <a:xfrm>
            <a:off x="2538612" y="5487615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Undo Zoom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</p:spTree>
    <p:extLst>
      <p:ext uri="{BB962C8B-B14F-4D97-AF65-F5344CB8AC3E}">
        <p14:creationId xmlns:p14="http://schemas.microsoft.com/office/powerpoint/2010/main" val="419730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52DFC22-1F9F-4776-915C-368188815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40" y="3140968"/>
            <a:ext cx="5082540" cy="302323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8457F33-A9AA-4D98-8CD9-1306EC79C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4BF9B3D-34E3-4CD0-B387-7246AFAB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5512727-0824-4A8C-A200-3D51A7D5D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測定値を表示する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BBCCCC-424D-4C47-888D-6366B022B153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測定値</a:t>
            </a:r>
            <a:r>
              <a:rPr lang="ja-JP" altLang="en-US" sz="1600" dirty="0">
                <a:latin typeface="Arial" panose="020B0604020202020204" pitchFamily="34" charset="0"/>
              </a:rPr>
              <a:t>の表示：カーブを選択（凡例ボックスの名前チェックボックスを選択）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から測定項目を選択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右のボックスに測定値が現れる（下図）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88000" algn="l"/>
              </a:tabLst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	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測定できなかった場合、エラーメッセージがコマンドシェルに表示される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すべての測定値の削除：カーブを選択→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 All Measurements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特定の測定値の削除：カーブを選択→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 Measurements...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→測定項目を選択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27D5749-57BA-4A1F-8CDE-F27F2A693B66}"/>
              </a:ext>
            </a:extLst>
          </p:cNvPr>
          <p:cNvSpPr/>
          <p:nvPr/>
        </p:nvSpPr>
        <p:spPr>
          <a:xfrm>
            <a:off x="3496643" y="5656517"/>
            <a:ext cx="1728000" cy="288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F54DED7E-5A61-4E45-8AE1-94E7B8EED708}"/>
              </a:ext>
            </a:extLst>
          </p:cNvPr>
          <p:cNvSpPr/>
          <p:nvPr/>
        </p:nvSpPr>
        <p:spPr>
          <a:xfrm>
            <a:off x="5580160" y="5704115"/>
            <a:ext cx="576000" cy="18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E08A2D7-92D5-4F1A-8139-462CDEF1ED88}"/>
              </a:ext>
            </a:extLst>
          </p:cNvPr>
          <p:cNvSpPr txBox="1"/>
          <p:nvPr/>
        </p:nvSpPr>
        <p:spPr>
          <a:xfrm>
            <a:off x="4067944" y="5301208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凡例ボックス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E82182F-EA10-4F35-95E8-1D1EAC733812}"/>
              </a:ext>
            </a:extLst>
          </p:cNvPr>
          <p:cNvCxnSpPr>
            <a:cxnSpLocks/>
          </p:cNvCxnSpPr>
          <p:nvPr/>
        </p:nvCxnSpPr>
        <p:spPr>
          <a:xfrm rot="-2700000">
            <a:off x="3881752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楕円 11">
            <a:extLst>
              <a:ext uri="{FF2B5EF4-FFF2-40B4-BE49-F238E27FC236}">
                <a16:creationId xmlns:a16="http://schemas.microsoft.com/office/drawing/2014/main" id="{F7089DF7-DFA5-4A08-9404-9923B94311CA}"/>
              </a:ext>
            </a:extLst>
          </p:cNvPr>
          <p:cNvSpPr/>
          <p:nvPr/>
        </p:nvSpPr>
        <p:spPr>
          <a:xfrm>
            <a:off x="4212000" y="3212992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393BF4-42BF-4D7D-9EC1-BE613E6E2473}"/>
              </a:ext>
            </a:extLst>
          </p:cNvPr>
          <p:cNvSpPr txBox="1"/>
          <p:nvPr/>
        </p:nvSpPr>
        <p:spPr>
          <a:xfrm>
            <a:off x="6301933" y="544522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測定値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E6CD724-8E6B-4847-BFB4-5A204277650A}"/>
              </a:ext>
            </a:extLst>
          </p:cNvPr>
          <p:cNvCxnSpPr>
            <a:cxnSpLocks/>
          </p:cNvCxnSpPr>
          <p:nvPr/>
        </p:nvCxnSpPr>
        <p:spPr>
          <a:xfrm rot="-2700000">
            <a:off x="6114000" y="569106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63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3EEEA3D-CCFB-4AFF-80C2-471790D65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608" y="3135783"/>
            <a:ext cx="4972050" cy="2957513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EC3AD2C-2AA1-495C-BF0A-03D2E798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A2F3956-EDF7-4CC1-A134-BD4DB7D7B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4FA47C9-91ED-4353-A960-5C568A281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カーソル</a:t>
            </a:r>
            <a:r>
              <a:rPr kumimoji="1" lang="ja-JP" altLang="en-US" dirty="0">
                <a:latin typeface="Arial" panose="020B0604020202020204" pitchFamily="34" charset="0"/>
              </a:rPr>
              <a:t>を</a:t>
            </a:r>
            <a:r>
              <a:rPr lang="ja-JP" altLang="en-US" dirty="0">
                <a:latin typeface="Arial" panose="020B0604020202020204" pitchFamily="34" charset="0"/>
              </a:rPr>
              <a:t>使って</a:t>
            </a:r>
            <a:r>
              <a:rPr lang="ja-JP" altLang="en-US" dirty="0"/>
              <a:t>差分</a:t>
            </a:r>
            <a:r>
              <a:rPr kumimoji="1" lang="ja-JP" altLang="en-US" dirty="0">
                <a:latin typeface="Arial" panose="020B0604020202020204" pitchFamily="34" charset="0"/>
              </a:rPr>
              <a:t>を表示する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441684A-1AEA-4AC2-86C4-D7680A512E9F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カーソルのオン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Cursors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Toggle On/Off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を選択→（ポップアップボックスが現れたら閉じる）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カーソルが配置される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カーブ上の移動：マウスポインタを縦または横のマーカ線に移動→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マウスポインタが矢印に変わる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→クリックして矢印方向にドラッグ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別のカーブへ移動：マウスポインタをカーソルに移動→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マウスポインタが十字の矢印に変わる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→クリックして別のカーブにドラッグ→マウスボタンを離す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カーソルのオフ：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Cursors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Toggle On/Off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E6B59A-EA77-490E-A8FF-63AAA06B794A}"/>
              </a:ext>
            </a:extLst>
          </p:cNvPr>
          <p:cNvSpPr txBox="1"/>
          <p:nvPr/>
        </p:nvSpPr>
        <p:spPr>
          <a:xfrm>
            <a:off x="6852426" y="4191471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差分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=</a:t>
            </a:r>
          </a:p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 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– REF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  <a:endParaRPr kumimoji="1" lang="en-US" altLang="ja-JP" sz="12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10ABCCF-650F-45D1-9C68-E7014CF1144C}"/>
              </a:ext>
            </a:extLst>
          </p:cNvPr>
          <p:cNvSpPr txBox="1"/>
          <p:nvPr/>
        </p:nvSpPr>
        <p:spPr>
          <a:xfrm>
            <a:off x="6863189" y="3717032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REF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BE73F6A-1EA7-4034-A734-63E2B2A5BD66}"/>
              </a:ext>
            </a:extLst>
          </p:cNvPr>
          <p:cNvSpPr txBox="1"/>
          <p:nvPr/>
        </p:nvSpPr>
        <p:spPr>
          <a:xfrm>
            <a:off x="6863189" y="4836763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値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6FD607-265E-4055-806E-EE81AEC8D9BE}"/>
              </a:ext>
            </a:extLst>
          </p:cNvPr>
          <p:cNvSpPr txBox="1"/>
          <p:nvPr/>
        </p:nvSpPr>
        <p:spPr>
          <a:xfrm>
            <a:off x="4644008" y="5528265"/>
            <a:ext cx="838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ラベル</a:t>
            </a:r>
            <a:r>
              <a:rPr kumimoji="1" lang="en-US" altLang="ja-JP" sz="1200" dirty="0">
                <a:solidFill>
                  <a:srgbClr val="002060"/>
                </a:solidFill>
              </a:rPr>
              <a:t>REF</a:t>
            </a:r>
            <a:endParaRPr kumimoji="1" lang="ja-JP" altLang="en-US" sz="1200" dirty="0">
              <a:solidFill>
                <a:srgbClr val="002060"/>
              </a:solidFill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24D9909-370D-4C12-8F75-3B25C6EF8A40}"/>
              </a:ext>
            </a:extLst>
          </p:cNvPr>
          <p:cNvCxnSpPr>
            <a:cxnSpLocks/>
          </p:cNvCxnSpPr>
          <p:nvPr/>
        </p:nvCxnSpPr>
        <p:spPr>
          <a:xfrm rot="2700000" flipV="1">
            <a:off x="4457816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C16B140-1938-488B-8420-43F9941BB3AA}"/>
              </a:ext>
            </a:extLst>
          </p:cNvPr>
          <p:cNvSpPr txBox="1"/>
          <p:nvPr/>
        </p:nvSpPr>
        <p:spPr>
          <a:xfrm>
            <a:off x="6084168" y="5528265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ラベル</a:t>
            </a:r>
            <a:r>
              <a:rPr kumimoji="1" lang="en-US" altLang="ja-JP" sz="1200" dirty="0">
                <a:solidFill>
                  <a:srgbClr val="002060"/>
                </a:solidFill>
              </a:rPr>
              <a:t>A</a:t>
            </a:r>
            <a:endParaRPr kumimoji="1" lang="ja-JP" altLang="en-US" sz="1200" dirty="0">
              <a:solidFill>
                <a:srgbClr val="002060"/>
              </a:solidFill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96269C6-35BE-4069-ABBD-4812A685F3DC}"/>
              </a:ext>
            </a:extLst>
          </p:cNvPr>
          <p:cNvCxnSpPr>
            <a:cxnSpLocks/>
          </p:cNvCxnSpPr>
          <p:nvPr/>
        </p:nvCxnSpPr>
        <p:spPr>
          <a:xfrm rot="2700000" flipV="1">
            <a:off x="5897976" y="5559424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C7961ED-FBAB-4E4D-8ACB-686569461275}"/>
              </a:ext>
            </a:extLst>
          </p:cNvPr>
          <p:cNvSpPr txBox="1"/>
          <p:nvPr/>
        </p:nvSpPr>
        <p:spPr>
          <a:xfrm>
            <a:off x="4620193" y="4736177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縦のマーカ線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D049470-82F3-4176-AE5F-96577B93DAAD}"/>
              </a:ext>
            </a:extLst>
          </p:cNvPr>
          <p:cNvCxnSpPr>
            <a:cxnSpLocks/>
          </p:cNvCxnSpPr>
          <p:nvPr/>
        </p:nvCxnSpPr>
        <p:spPr>
          <a:xfrm rot="2700000" flipV="1">
            <a:off x="4434001" y="47549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B1F58-6286-4CCB-932E-C6115B59D6B1}"/>
              </a:ext>
            </a:extLst>
          </p:cNvPr>
          <p:cNvSpPr txBox="1"/>
          <p:nvPr/>
        </p:nvSpPr>
        <p:spPr>
          <a:xfrm>
            <a:off x="5456310" y="3905985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横のマーカ線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77B182E-FD3E-4426-BBCD-4F247F4A150C}"/>
              </a:ext>
            </a:extLst>
          </p:cNvPr>
          <p:cNvCxnSpPr>
            <a:cxnSpLocks/>
          </p:cNvCxnSpPr>
          <p:nvPr/>
        </p:nvCxnSpPr>
        <p:spPr>
          <a:xfrm rot="2700000" flipV="1">
            <a:off x="5270118" y="392476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97F0E6A-D709-442F-AC3C-FECDE922D8B1}"/>
              </a:ext>
            </a:extLst>
          </p:cNvPr>
          <p:cNvSpPr txBox="1"/>
          <p:nvPr/>
        </p:nvSpPr>
        <p:spPr>
          <a:xfrm>
            <a:off x="4620193" y="3905985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カーソル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EA4DCE8-AFFD-4DD4-A354-EE22F8452AFC}"/>
              </a:ext>
            </a:extLst>
          </p:cNvPr>
          <p:cNvCxnSpPr>
            <a:cxnSpLocks/>
          </p:cNvCxnSpPr>
          <p:nvPr/>
        </p:nvCxnSpPr>
        <p:spPr>
          <a:xfrm rot="2700000" flipV="1">
            <a:off x="4434001" y="392476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楕円 22">
            <a:extLst>
              <a:ext uri="{FF2B5EF4-FFF2-40B4-BE49-F238E27FC236}">
                <a16:creationId xmlns:a16="http://schemas.microsoft.com/office/drawing/2014/main" id="{6C969424-B438-4503-8C97-EB3B4F8B6835}"/>
              </a:ext>
            </a:extLst>
          </p:cNvPr>
          <p:cNvSpPr/>
          <p:nvPr/>
        </p:nvSpPr>
        <p:spPr>
          <a:xfrm rot="16200000">
            <a:off x="6633766" y="4329089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A2CB8AB7-4AA0-4D2D-9718-F9227DBFE743}"/>
              </a:ext>
            </a:extLst>
          </p:cNvPr>
          <p:cNvSpPr/>
          <p:nvPr/>
        </p:nvSpPr>
        <p:spPr>
          <a:xfrm>
            <a:off x="3333050" y="3188595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2662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812EA59-C1D3-4662-8C1D-F3BD2E2B7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808" y="2708920"/>
            <a:ext cx="4419600" cy="2628900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0E186C14-C594-41BA-A61C-FA52D8C2F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EFD767D-23E9-45E1-9C25-E0F9846F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B404C8B-F27E-42F3-A5F7-6860418D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軸の見える</a:t>
            </a:r>
            <a:r>
              <a:rPr lang="ja-JP" altLang="en-US" dirty="0"/>
              <a:t>範囲</a:t>
            </a:r>
            <a:r>
              <a:rPr kumimoji="1" lang="ja-JP" altLang="en-US" dirty="0">
                <a:latin typeface="Arial" panose="020B0604020202020204" pitchFamily="34" charset="0"/>
              </a:rPr>
              <a:t>を調整する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B3B092-0E38-4AB8-8B4D-692C4E775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5453"/>
            <a:ext cx="2727619" cy="23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CF51CC7-619F-440F-AD3D-2AF44930AAD0}"/>
              </a:ext>
            </a:extLst>
          </p:cNvPr>
          <p:cNvSpPr/>
          <p:nvPr/>
        </p:nvSpPr>
        <p:spPr>
          <a:xfrm>
            <a:off x="971600" y="1268760"/>
            <a:ext cx="75770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Axes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Edit Axis...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Axis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Axis Scales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X-Axis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0.5m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軸が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から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r>
              <a:rPr lang="en-US" altLang="ja-JP" sz="1600" i="1" dirty="0">
                <a:solidFill>
                  <a:srgbClr val="00B05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の波形が表示される（右図）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キーを押すと、初期状態に戻る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ED09197-B471-48CE-8235-658D83965A51}"/>
              </a:ext>
            </a:extLst>
          </p:cNvPr>
          <p:cNvSpPr/>
          <p:nvPr/>
        </p:nvSpPr>
        <p:spPr>
          <a:xfrm>
            <a:off x="827584" y="3933072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17B9BF4-7F2B-4EB3-9DBC-3AB35427C3F1}"/>
              </a:ext>
            </a:extLst>
          </p:cNvPr>
          <p:cNvSpPr/>
          <p:nvPr/>
        </p:nvSpPr>
        <p:spPr>
          <a:xfrm>
            <a:off x="755576" y="4365120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A23E855E-26F0-408E-BE8A-F59C090C9FA3}"/>
              </a:ext>
            </a:extLst>
          </p:cNvPr>
          <p:cNvSpPr/>
          <p:nvPr/>
        </p:nvSpPr>
        <p:spPr>
          <a:xfrm>
            <a:off x="1365608" y="484059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5655719D-7A51-4F99-A685-A56C252A90C6}"/>
              </a:ext>
            </a:extLst>
          </p:cNvPr>
          <p:cNvSpPr/>
          <p:nvPr/>
        </p:nvSpPr>
        <p:spPr>
          <a:xfrm>
            <a:off x="683568" y="2948759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BFA0554-DCA1-4262-B7F6-B278CC057BD9}"/>
              </a:ext>
            </a:extLst>
          </p:cNvPr>
          <p:cNvSpPr/>
          <p:nvPr/>
        </p:nvSpPr>
        <p:spPr>
          <a:xfrm>
            <a:off x="5595001" y="2752366"/>
            <a:ext cx="21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268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3BD27BF-13A8-4F9D-9841-4DC919DAB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222" y="2852936"/>
            <a:ext cx="4972050" cy="2957513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BCEECA2-472B-4D47-8712-3D5D1CE1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2F5807B-486C-4BAF-A79D-EAB21746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45568E5-D3CF-4AF4-9107-66BFA8AD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異なる測定単位のカーブを</a:t>
            </a:r>
            <a:r>
              <a:rPr kumimoji="1" lang="ja-JP" altLang="en-US" dirty="0"/>
              <a:t>表示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7F0488-8981-4DAD-BD71-0D5A4B346ABC}"/>
              </a:ext>
            </a:extLst>
          </p:cNvPr>
          <p:cNvSpPr/>
          <p:nvPr/>
        </p:nvSpPr>
        <p:spPr>
          <a:xfrm>
            <a:off x="971600" y="1268760"/>
            <a:ext cx="75770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電流のプローブ</a:t>
            </a:r>
            <a:r>
              <a:rPr lang="ja-JP" altLang="en-US" sz="1600" dirty="0">
                <a:latin typeface="Arial" panose="020B0604020202020204" pitchFamily="34" charset="0"/>
              </a:rPr>
              <a:t>：回路図を選択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Current in Device Pin...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→オペアンプの出力端子をクリック→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波形ビューアに電流のカーブと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軸が追加される（下図）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カーブの名前の横に、対応する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軸の名前が表示される</a:t>
            </a:r>
            <a:endParaRPr lang="en-US" altLang="ja-JP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編集したい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軸の選択：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軸（線）をクリック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太い線に変わる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F1644A-C402-4479-BE4A-A32586C43F1E}"/>
              </a:ext>
            </a:extLst>
          </p:cNvPr>
          <p:cNvSpPr txBox="1"/>
          <p:nvPr/>
        </p:nvSpPr>
        <p:spPr>
          <a:xfrm>
            <a:off x="2771800" y="344003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電流の</a:t>
            </a:r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y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軸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0D77FC6-DA96-4FC6-BC01-2445BA8065B1}"/>
              </a:ext>
            </a:extLst>
          </p:cNvPr>
          <p:cNvCxnSpPr>
            <a:cxnSpLocks/>
          </p:cNvCxnSpPr>
          <p:nvPr/>
        </p:nvCxnSpPr>
        <p:spPr>
          <a:xfrm rot="2700000" flipH="1">
            <a:off x="3534088" y="368721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40250E-3867-4791-A64C-9BE32251F5B0}"/>
              </a:ext>
            </a:extLst>
          </p:cNvPr>
          <p:cNvCxnSpPr>
            <a:cxnSpLocks/>
          </p:cNvCxnSpPr>
          <p:nvPr/>
        </p:nvCxnSpPr>
        <p:spPr>
          <a:xfrm rot="18900000">
            <a:off x="4169784" y="439492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B6D4A0F-024D-4FC4-85F5-048B8B456DD2}"/>
              </a:ext>
            </a:extLst>
          </p:cNvPr>
          <p:cNvSpPr txBox="1"/>
          <p:nvPr/>
        </p:nvSpPr>
        <p:spPr>
          <a:xfrm>
            <a:off x="4355976" y="4149080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電流のカーブ</a:t>
            </a:r>
          </a:p>
        </p:txBody>
      </p:sp>
    </p:spTree>
    <p:extLst>
      <p:ext uri="{BB962C8B-B14F-4D97-AF65-F5344CB8AC3E}">
        <p14:creationId xmlns:p14="http://schemas.microsoft.com/office/powerpoint/2010/main" val="129053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344BBB-36A5-44F2-9D59-CAEA9CBE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31E434-3C1B-40E5-A7A1-93199686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F94637-2B13-41E1-BD27-91B5191DF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8584ED-B62F-4E4F-A8D6-4199B05FD064}"/>
              </a:ext>
            </a:extLst>
          </p:cNvPr>
          <p:cNvSpPr txBox="1"/>
          <p:nvPr/>
        </p:nvSpPr>
        <p:spPr>
          <a:xfrm>
            <a:off x="971600" y="1273731"/>
            <a:ext cx="77048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dirty="0">
                <a:latin typeface="Arial" panose="020B0604020202020204" pitchFamily="34" charset="0"/>
              </a:rPr>
              <a:t>SIMPLIS</a:t>
            </a:r>
            <a:r>
              <a:rPr kumimoji="1" lang="ja-JP" altLang="en-US" sz="1600" dirty="0">
                <a:latin typeface="Arial" panose="020B0604020202020204" pitchFamily="34" charset="0"/>
              </a:rPr>
              <a:t>はスイッチング電源回路に最適なシミュレータ（区分線形モデル）です。</a:t>
            </a:r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DC/DC</a:t>
            </a:r>
            <a:r>
              <a:rPr lang="ja-JP" altLang="ja-JP" sz="1600" dirty="0">
                <a:latin typeface="Arial" panose="020B0604020202020204" pitchFamily="34" charset="0"/>
              </a:rPr>
              <a:t>バックコンバータ</a:t>
            </a:r>
            <a:r>
              <a:rPr kumimoji="1" lang="ja-JP" altLang="en-US" sz="1600" dirty="0">
                <a:latin typeface="Arial" panose="020B0604020202020204" pitchFamily="34" charset="0"/>
              </a:rPr>
              <a:t>を例にして、下記のポイントを説明致します。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回路図の作成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シンボルの配置と配線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標準コンポーネント値の編集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マルチレベル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パラメータ抽出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モデルの編集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ユーザ定義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モデルへの変更</a:t>
            </a:r>
            <a:endParaRPr lang="ja-JP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indent="288000"/>
            <a:r>
              <a:rPr lang="en-US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(2) 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シミュレーションの実行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過渡解析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POP</a:t>
            </a:r>
            <a:r>
              <a:rPr lang="ja-JP" altLang="en-US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（</a:t>
            </a:r>
            <a:r>
              <a:rPr lang="en-US" altLang="ja-JP" sz="16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Periodic Operating Point</a:t>
            </a:r>
            <a:r>
              <a:rPr lang="ja-JP" altLang="ja-JP" sz="1600" kern="100" dirty="0">
                <a:latin typeface="Arial" panose="020B0604020202020204" pitchFamily="34" charset="0"/>
                <a:cs typeface="Arial" panose="020B0604020202020204" pitchFamily="34" charset="0"/>
              </a:rPr>
              <a:t>）解析</a:t>
            </a: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Arial" panose="020B0604020202020204" pitchFamily="34" charset="0"/>
              </a:rPr>
              <a:t>AC</a:t>
            </a:r>
            <a:r>
              <a:rPr lang="ja-JP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解析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(3)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グラフの編集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下記の教材と回路図ファイルをご参照ください。（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セミナーの範囲は教材の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p1-p73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http://www.intsoft.co.jp/simetrix/SIMPLIStutorial(J).pdf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（日本語）</a:t>
            </a:r>
            <a:endParaRPr kumimoji="1" lang="en-US" altLang="ja-JP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https://www.simplistechnologies.com/documentation/simplis/simplis_tutorial/topics/intro.htm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（英語）</a:t>
            </a:r>
            <a:endParaRPr lang="en-US" altLang="ja-JP" sz="1600" i="1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i="1" dirty="0" err="1">
                <a:latin typeface="Arial" panose="020B0604020202020204" pitchFamily="34" charset="0"/>
              </a:rPr>
              <a:t>n</a:t>
            </a:r>
            <a:r>
              <a:rPr lang="en-US" altLang="ja-JP" sz="1600" dirty="0" err="1">
                <a:latin typeface="Arial" panose="020B0604020202020204" pitchFamily="34" charset="0"/>
              </a:rPr>
              <a:t>_SIMPLIS_tutorial_buck_converter</a:t>
            </a:r>
            <a:r>
              <a:rPr kumimoji="1"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.sxsch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kumimoji="1"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=1, 2, ... , 8)</a:t>
            </a:r>
          </a:p>
        </p:txBody>
      </p:sp>
    </p:spTree>
    <p:extLst>
      <p:ext uri="{BB962C8B-B14F-4D97-AF65-F5344CB8AC3E}">
        <p14:creationId xmlns:p14="http://schemas.microsoft.com/office/powerpoint/2010/main" val="2811981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0DCAB5B-D780-4E03-915C-F2C9323A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3284985"/>
            <a:ext cx="4198620" cy="249745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E276820-93A4-4C08-AA37-DE0DEF15C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FA9C64-F537-412C-9046-EA72EDC7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ECD002B-3273-4737-B2D7-1F8B60130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dirty="0">
                <a:latin typeface="Arial" panose="020B0604020202020204" pitchFamily="34" charset="0"/>
              </a:rPr>
              <a:t>から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dirty="0">
                <a:latin typeface="Arial" panose="020B0604020202020204" pitchFamily="34" charset="0"/>
              </a:rPr>
              <a:t>に切り替える</a:t>
            </a:r>
          </a:p>
        </p:txBody>
      </p:sp>
      <p:pic>
        <p:nvPicPr>
          <p:cNvPr id="5" name="image3.png">
            <a:extLst>
              <a:ext uri="{FF2B5EF4-FFF2-40B4-BE49-F238E27FC236}">
                <a16:creationId xmlns:a16="http://schemas.microsoft.com/office/drawing/2014/main" id="{A5D33BD4-7DE3-4525-8C1F-64FBF59AEB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274231"/>
            <a:ext cx="3725714" cy="2520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8FBBCC8-9632-42FC-97BB-729F350872B7}"/>
              </a:ext>
            </a:extLst>
          </p:cNvPr>
          <p:cNvSpPr/>
          <p:nvPr/>
        </p:nvSpPr>
        <p:spPr>
          <a:xfrm>
            <a:off x="971600" y="1268760"/>
            <a:ext cx="7577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デフォルトのシミュレータモードの設定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General...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を選択→ 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Options/</a:t>
            </a:r>
            <a:r>
              <a:rPr lang="en-US" altLang="ja-JP" sz="1600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Preferences</a:t>
            </a:r>
            <a:r>
              <a:rPr lang="en-US" altLang="ja-JP" sz="1600" i="1" dirty="0" err="1">
                <a:solidFill>
                  <a:srgbClr val="00B050"/>
                </a:solidFill>
                <a:latin typeface="Arial" panose="020B0604020202020204" pitchFamily="34" charset="0"/>
              </a:rPr>
              <a:t>ダイアログが開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く（左図） 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Initial Simulator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設定は直ちに適用され、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SIMetrix/SIMPLIS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を終了した後も保存される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シミュレータモードの中途変更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回路図エディタを選択→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Switch to SIMPLIS Mode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ウィンドウの構成は右図のように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と同様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84D370F-56A0-4891-9778-03EE96847624}"/>
              </a:ext>
            </a:extLst>
          </p:cNvPr>
          <p:cNvSpPr/>
          <p:nvPr/>
        </p:nvSpPr>
        <p:spPr>
          <a:xfrm>
            <a:off x="3501756" y="4147573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7966D6-AA6D-46DC-AF35-5EF634F81D81}"/>
              </a:ext>
            </a:extLst>
          </p:cNvPr>
          <p:cNvSpPr txBox="1"/>
          <p:nvPr/>
        </p:nvSpPr>
        <p:spPr>
          <a:xfrm>
            <a:off x="6435187" y="4448145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ウェルカムページ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61D6CFEC-CBA3-4321-8F8F-4CB02CE19F62}"/>
              </a:ext>
            </a:extLst>
          </p:cNvPr>
          <p:cNvSpPr/>
          <p:nvPr/>
        </p:nvSpPr>
        <p:spPr>
          <a:xfrm>
            <a:off x="688331" y="5534777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2A40A7C4-23E4-4BD0-BD0D-0D927C693DE7}"/>
              </a:ext>
            </a:extLst>
          </p:cNvPr>
          <p:cNvSpPr/>
          <p:nvPr/>
        </p:nvSpPr>
        <p:spPr>
          <a:xfrm>
            <a:off x="722300" y="3489975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B04079BE-06E6-4B8E-9A87-8ACE32D5F0B6}"/>
              </a:ext>
            </a:extLst>
          </p:cNvPr>
          <p:cNvSpPr/>
          <p:nvPr/>
        </p:nvSpPr>
        <p:spPr>
          <a:xfrm>
            <a:off x="7351776" y="4172895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036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13.jpeg">
            <a:extLst>
              <a:ext uri="{FF2B5EF4-FFF2-40B4-BE49-F238E27FC236}">
                <a16:creationId xmlns:a16="http://schemas.microsoft.com/office/drawing/2014/main" id="{D1C1A743-77A0-4535-AE36-6517D95A31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6548" y="2962240"/>
            <a:ext cx="4457700" cy="2987040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BB7948B-4CD8-4434-B725-2460D7DC4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5F109C-6041-44A2-A7E2-F280177FB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639C0575-2528-4E9A-ACF5-B327BD710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新しい</a:t>
            </a:r>
            <a:r>
              <a:rPr kumimoji="1" lang="ja-JP" altLang="en-US" dirty="0">
                <a:latin typeface="Arial" panose="020B0604020202020204" pitchFamily="34" charset="0"/>
              </a:rPr>
              <a:t>回路図を作成する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BE12F90-761C-4A54-A57F-D7652733D6F0}"/>
              </a:ext>
            </a:extLst>
          </p:cNvPr>
          <p:cNvCxnSpPr>
            <a:cxnSpLocks/>
          </p:cNvCxnSpPr>
          <p:nvPr/>
        </p:nvCxnSpPr>
        <p:spPr>
          <a:xfrm rot="2700000" flipV="1">
            <a:off x="5825968" y="596649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C8D160E-5F45-4069-8EF8-50D67E021BC0}"/>
              </a:ext>
            </a:extLst>
          </p:cNvPr>
          <p:cNvSpPr txBox="1"/>
          <p:nvPr/>
        </p:nvSpPr>
        <p:spPr>
          <a:xfrm>
            <a:off x="6031231" y="5960313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SIMPLIS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モード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85034C6-D7BA-40D7-B394-F6F37B702265}"/>
              </a:ext>
            </a:extLst>
          </p:cNvPr>
          <p:cNvSpPr/>
          <p:nvPr/>
        </p:nvSpPr>
        <p:spPr>
          <a:xfrm>
            <a:off x="5580144" y="5800501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114F65C-320E-4C2D-A3A6-4EF1DE3676CE}"/>
              </a:ext>
            </a:extLst>
          </p:cNvPr>
          <p:cNvSpPr/>
          <p:nvPr/>
        </p:nvSpPr>
        <p:spPr>
          <a:xfrm>
            <a:off x="971600" y="1268760"/>
            <a:ext cx="7577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新しい回路図の作成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Welcome Page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で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Create New</a:t>
            </a:r>
            <a:r>
              <a:rPr lang="ja-JP" altLang="en-US" sz="1600" dirty="0">
                <a:latin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回路図エディタが開く（下図）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回路図の保存：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Save Schematic</a:t>
            </a:r>
            <a:r>
              <a:rPr lang="ja-JP" altLang="ja-JP" sz="1600" dirty="0">
                <a:latin typeface="Arial" panose="020B0604020202020204" pitchFamily="34" charset="0"/>
              </a:rPr>
              <a:t>を</a:t>
            </a:r>
            <a:r>
              <a:rPr lang="ja-JP" altLang="en-US" sz="1600" dirty="0">
                <a:latin typeface="Arial" panose="020B0604020202020204" pitchFamily="34" charset="0"/>
              </a:rPr>
              <a:t>選択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→作業ディレクトリを指定→ファイル名を入力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ファイルビューアに作業ディレクトリを追加：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 View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タブを選択→</a:t>
            </a:r>
            <a:r>
              <a:rPr lang="en-US" altLang="ja-JP" sz="1600" b="1" dirty="0">
                <a:latin typeface="Arial" panose="020B0604020202020204" pitchFamily="34" charset="0"/>
              </a:rPr>
              <a:t>Add Directory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ディレクトリブラウザが開く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→作業ディレクトリを指定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70E9687-FB8B-423A-90DD-545E1F655D56}"/>
              </a:ext>
            </a:extLst>
          </p:cNvPr>
          <p:cNvCxnSpPr>
            <a:cxnSpLocks/>
          </p:cNvCxnSpPr>
          <p:nvPr/>
        </p:nvCxnSpPr>
        <p:spPr>
          <a:xfrm rot="1800000" flipV="1">
            <a:off x="2791124" y="390324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0ADA96F-6500-402E-B94B-07A4F811499F}"/>
              </a:ext>
            </a:extLst>
          </p:cNvPr>
          <p:cNvSpPr txBox="1"/>
          <p:nvPr/>
        </p:nvSpPr>
        <p:spPr>
          <a:xfrm>
            <a:off x="2986310" y="3861048"/>
            <a:ext cx="1167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回路図ファイル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B5C7BAA-D5CC-4ADE-BDA3-C28DFC796523}"/>
              </a:ext>
            </a:extLst>
          </p:cNvPr>
          <p:cNvSpPr txBox="1"/>
          <p:nvPr/>
        </p:nvSpPr>
        <p:spPr>
          <a:xfrm>
            <a:off x="3203848" y="3429000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作業ディレクトリ</a:t>
            </a: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0DB4929-F1BA-45DF-97F3-AFDEE6E8601F}"/>
              </a:ext>
            </a:extLst>
          </p:cNvPr>
          <p:cNvCxnSpPr>
            <a:cxnSpLocks/>
          </p:cNvCxnSpPr>
          <p:nvPr/>
        </p:nvCxnSpPr>
        <p:spPr>
          <a:xfrm rot="19800000">
            <a:off x="3007148" y="364501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0C95101-5AAA-4849-8CB3-E2A11F374493}"/>
              </a:ext>
            </a:extLst>
          </p:cNvPr>
          <p:cNvSpPr/>
          <p:nvPr/>
        </p:nvSpPr>
        <p:spPr>
          <a:xfrm>
            <a:off x="3587703" y="3323915"/>
            <a:ext cx="3168000" cy="2376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0F73053-4FEC-4C3B-9581-67B309E7878F}"/>
              </a:ext>
            </a:extLst>
          </p:cNvPr>
          <p:cNvCxnSpPr>
            <a:cxnSpLocks/>
          </p:cNvCxnSpPr>
          <p:nvPr/>
        </p:nvCxnSpPr>
        <p:spPr>
          <a:xfrm rot="2700000" flipV="1">
            <a:off x="6723611" y="432291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55921C-025E-4E39-8818-31D76663F131}"/>
              </a:ext>
            </a:extLst>
          </p:cNvPr>
          <p:cNvSpPr txBox="1"/>
          <p:nvPr/>
        </p:nvSpPr>
        <p:spPr>
          <a:xfrm>
            <a:off x="6909040" y="4293096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回路図エディタ</a:t>
            </a: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E11E50C6-03D9-4251-80E3-7B0EE9D77239}"/>
              </a:ext>
            </a:extLst>
          </p:cNvPr>
          <p:cNvSpPr/>
          <p:nvPr/>
        </p:nvSpPr>
        <p:spPr>
          <a:xfrm>
            <a:off x="2387993" y="341810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AB4AA414-D198-4F2D-9387-D24A2B68DE9D}"/>
              </a:ext>
            </a:extLst>
          </p:cNvPr>
          <p:cNvSpPr/>
          <p:nvPr/>
        </p:nvSpPr>
        <p:spPr>
          <a:xfrm>
            <a:off x="3203896" y="5689034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164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5028667-1053-4E61-9851-798C379C8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88945FE-7618-47A2-8179-63E853561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53F7DC1-F6E8-493B-9DB0-3FA99A9FD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DC/DC</a:t>
            </a:r>
            <a:r>
              <a:rPr lang="ja-JP" altLang="ja-JP" dirty="0">
                <a:latin typeface="Arial" panose="020B0604020202020204" pitchFamily="34" charset="0"/>
              </a:rPr>
              <a:t>バックコンバータ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pic>
        <p:nvPicPr>
          <p:cNvPr id="5" name="image14.png">
            <a:extLst>
              <a:ext uri="{FF2B5EF4-FFF2-40B4-BE49-F238E27FC236}">
                <a16:creationId xmlns:a16="http://schemas.microsoft.com/office/drawing/2014/main" id="{7D1F99A2-2B5D-4C69-8951-0A3FC3FE753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317" y="2161009"/>
            <a:ext cx="5333365" cy="292417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51C103-A249-4D43-8D58-AF05FF7560C4}"/>
              </a:ext>
            </a:extLst>
          </p:cNvPr>
          <p:cNvSpPr txBox="1"/>
          <p:nvPr/>
        </p:nvSpPr>
        <p:spPr>
          <a:xfrm>
            <a:off x="4727463" y="2161009"/>
            <a:ext cx="2220801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入力電圧：</a:t>
            </a:r>
            <a:r>
              <a:rPr kumimoji="1" lang="en-US" altLang="ja-JP" sz="1200" dirty="0">
                <a:latin typeface="Arial" panose="020B0604020202020204" pitchFamily="34" charset="0"/>
              </a:rPr>
              <a:t>12V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出力電圧：</a:t>
            </a:r>
            <a:r>
              <a:rPr kumimoji="1" lang="en-US" altLang="ja-JP" sz="1200" dirty="0">
                <a:latin typeface="Arial" panose="020B0604020202020204" pitchFamily="34" charset="0"/>
              </a:rPr>
              <a:t>1.2V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出力電流：</a:t>
            </a:r>
            <a:r>
              <a:rPr kumimoji="1" lang="en-US" altLang="ja-JP" sz="1200" dirty="0">
                <a:latin typeface="Arial" panose="020B0604020202020204" pitchFamily="34" charset="0"/>
              </a:rPr>
              <a:t>10A</a:t>
            </a:r>
          </a:p>
          <a:p>
            <a:pPr indent="-144000">
              <a:buSzPct val="90000"/>
              <a:buFont typeface="Arial" panose="020B0604020202020204" pitchFamily="34" charset="0"/>
              <a:buChar char="•"/>
            </a:pPr>
            <a:r>
              <a:rPr kumimoji="1" lang="ja-JP" altLang="en-US" sz="1200" dirty="0">
                <a:latin typeface="Arial" panose="020B0604020202020204" pitchFamily="34" charset="0"/>
              </a:rPr>
              <a:t>スイッチング周波数：</a:t>
            </a:r>
            <a:r>
              <a:rPr kumimoji="1" lang="en-US" altLang="ja-JP" sz="1200" dirty="0">
                <a:latin typeface="Arial" panose="020B0604020202020204" pitchFamily="34" charset="0"/>
              </a:rPr>
              <a:t>500kHz</a:t>
            </a:r>
            <a:endParaRPr kumimoji="1" lang="ja-JP" altLang="en-US" sz="1200" dirty="0">
              <a:latin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0929809-C15E-4486-9A03-89DB2212F99D}"/>
              </a:ext>
            </a:extLst>
          </p:cNvPr>
          <p:cNvSpPr/>
          <p:nvPr/>
        </p:nvSpPr>
        <p:spPr>
          <a:xfrm>
            <a:off x="971600" y="1268760"/>
            <a:ext cx="7577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2A26817-A3F3-4C2C-B35D-04A783588FB4}"/>
              </a:ext>
            </a:extLst>
          </p:cNvPr>
          <p:cNvSpPr txBox="1"/>
          <p:nvPr/>
        </p:nvSpPr>
        <p:spPr>
          <a:xfrm>
            <a:off x="971600" y="1273731"/>
            <a:ext cx="5910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下記の回路図を、スライド</a:t>
            </a:r>
            <a:r>
              <a:rPr kumimoji="1" lang="en-US" altLang="ja-JP" sz="1600" dirty="0">
                <a:latin typeface="Arial" panose="020B0604020202020204" pitchFamily="34" charset="0"/>
              </a:rPr>
              <a:t>No.19</a:t>
            </a:r>
            <a:r>
              <a:rPr kumimoji="1" lang="ja-JP" altLang="en-US" sz="1600" dirty="0">
                <a:latin typeface="Arial" panose="020B0604020202020204" pitchFamily="34" charset="0"/>
              </a:rPr>
              <a:t>～</a:t>
            </a:r>
            <a:r>
              <a:rPr kumimoji="1" lang="en-US" altLang="ja-JP" sz="1600" dirty="0">
                <a:latin typeface="Arial" panose="020B0604020202020204" pitchFamily="34" charset="0"/>
              </a:rPr>
              <a:t>No.31</a:t>
            </a:r>
            <a:r>
              <a:rPr kumimoji="1" lang="ja-JP" altLang="en-US" sz="1600" dirty="0">
                <a:latin typeface="Arial" panose="020B0604020202020204" pitchFamily="34" charset="0"/>
              </a:rPr>
              <a:t>の手順により作成する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481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3FED3D6-0AA0-4CA2-B7F4-CDEBA77E2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9DE3BE5-8FFE-4C36-9CC0-B39EA170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EBD844B-D898-4050-BAF2-E0759EC20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パーツセレクタからシンボルを配置する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AEAE55-13ED-4BE4-89B2-2F5FEDB60068}"/>
              </a:ext>
            </a:extLst>
          </p:cNvPr>
          <p:cNvSpPr/>
          <p:nvPr/>
        </p:nvSpPr>
        <p:spPr>
          <a:xfrm>
            <a:off x="971600" y="1268760"/>
            <a:ext cx="75770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インダクタ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</a:rPr>
              <a:t>Commonly Used Parts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Multi-Level Lossy Inductor (Version 8.0+)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インダクタが表示される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L1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というインダクタが配置される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ダイオード：</a:t>
            </a:r>
            <a:r>
              <a:rPr lang="en-US" altLang="ja-JP" sz="1600" b="1" dirty="0">
                <a:latin typeface="Arial" panose="020B0604020202020204" pitchFamily="34" charset="0"/>
              </a:rPr>
              <a:t>Discretes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Diode</a:t>
            </a:r>
            <a:r>
              <a:rPr lang="en-US" altLang="ja-JP" sz="1600" dirty="0">
                <a:latin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</a:rPr>
              <a:t>Select from Model Library...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Select Device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Filter</a:t>
            </a:r>
            <a:r>
              <a:rPr lang="ja-JP" altLang="en-US" sz="1600" dirty="0">
                <a:latin typeface="Arial" panose="020B0604020202020204" pitchFamily="34" charset="0"/>
              </a:rPr>
              <a:t>欄に</a:t>
            </a:r>
            <a:r>
              <a:rPr lang="en-US" altLang="ja-JP" sz="1600" b="1" dirty="0">
                <a:latin typeface="Arial" panose="020B0604020202020204" pitchFamily="34" charset="0"/>
              </a:rPr>
              <a:t>D1n41*</a:t>
            </a:r>
            <a:r>
              <a:rPr lang="ja-JP" altLang="en-US" sz="1600" dirty="0">
                <a:latin typeface="Arial" panose="020B0604020202020204" pitchFamily="34" charset="0"/>
              </a:rPr>
              <a:t>と入力→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D1n4148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D1n4148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lang="en-US" altLang="ja-JP" sz="1600" b="1" dirty="0">
                <a:latin typeface="Arial" panose="020B0604020202020204" pitchFamily="34" charset="0"/>
              </a:rPr>
              <a:t>Place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Diode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ダイアログが開く（右図） </a:t>
            </a:r>
            <a:r>
              <a:rPr lang="ja-JP" altLang="en-US" sz="1600" dirty="0">
                <a:latin typeface="Arial" panose="020B0604020202020204" pitchFamily="34" charset="0"/>
              </a:rPr>
              <a:t>→デフォルト値のまま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モデルが抽出され、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ダイオード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D1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というダイオードが配置される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7" name="image18.png">
            <a:extLst>
              <a:ext uri="{FF2B5EF4-FFF2-40B4-BE49-F238E27FC236}">
                <a16:creationId xmlns:a16="http://schemas.microsoft.com/office/drawing/2014/main" id="{8EEE51EF-965B-479F-91C7-C13F4756879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0082" y="3589113"/>
            <a:ext cx="3014286" cy="2576191"/>
          </a:xfrm>
          <a:prstGeom prst="rect">
            <a:avLst/>
          </a:prstGeom>
        </p:spPr>
      </p:pic>
      <p:pic>
        <p:nvPicPr>
          <p:cNvPr id="9" name="image17.png">
            <a:extLst>
              <a:ext uri="{FF2B5EF4-FFF2-40B4-BE49-F238E27FC236}">
                <a16:creationId xmlns:a16="http://schemas.microsoft.com/office/drawing/2014/main" id="{ADEA9338-3E36-4371-925D-6BDFBE2FA3E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1587" y="3612343"/>
            <a:ext cx="2552381" cy="2480953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2FB868B7-3965-4FBA-93B8-D7E70510D8DE}"/>
              </a:ext>
            </a:extLst>
          </p:cNvPr>
          <p:cNvSpPr/>
          <p:nvPr/>
        </p:nvSpPr>
        <p:spPr>
          <a:xfrm>
            <a:off x="2282600" y="5757071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5203B00-6733-4D35-B52E-EF34403FA207}"/>
              </a:ext>
            </a:extLst>
          </p:cNvPr>
          <p:cNvSpPr/>
          <p:nvPr/>
        </p:nvSpPr>
        <p:spPr>
          <a:xfrm>
            <a:off x="2815278" y="574754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913424E-7841-446C-BF33-E6A61B0C8DBB}"/>
              </a:ext>
            </a:extLst>
          </p:cNvPr>
          <p:cNvSpPr/>
          <p:nvPr/>
        </p:nvSpPr>
        <p:spPr>
          <a:xfrm>
            <a:off x="6372200" y="592376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8BB94A2-F6D1-4799-BE5D-EB442DF3D88B}"/>
              </a:ext>
            </a:extLst>
          </p:cNvPr>
          <p:cNvSpPr/>
          <p:nvPr/>
        </p:nvSpPr>
        <p:spPr>
          <a:xfrm>
            <a:off x="2896820" y="3789040"/>
            <a:ext cx="50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68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3EF1-EFA9-45DF-8A54-0EE51F210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dirty="0">
                <a:latin typeface="Arial" panose="020B0604020202020204" pitchFamily="34" charset="0"/>
              </a:rPr>
              <a:t>入門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3856C5-28B4-4FDB-88C6-B996E101A207}"/>
              </a:ext>
            </a:extLst>
          </p:cNvPr>
          <p:cNvSpPr txBox="1"/>
          <p:nvPr/>
        </p:nvSpPr>
        <p:spPr>
          <a:xfrm>
            <a:off x="971550" y="1273731"/>
            <a:ext cx="75771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1600" dirty="0">
                <a:latin typeface="Arial" panose="020B0604020202020204" pitchFamily="34" charset="0"/>
              </a:rPr>
              <a:t>SIMetrix</a:t>
            </a:r>
            <a:r>
              <a:rPr kumimoji="1" lang="ja-JP" altLang="en-US" sz="1600" dirty="0">
                <a:latin typeface="Arial" panose="020B0604020202020204" pitchFamily="34" charset="0"/>
              </a:rPr>
              <a:t>は</a:t>
            </a:r>
            <a:r>
              <a:rPr kumimoji="1" lang="en-US" altLang="ja-JP" sz="1600" dirty="0">
                <a:latin typeface="Arial" panose="020B0604020202020204" pitchFamily="34" charset="0"/>
              </a:rPr>
              <a:t>SPICE</a:t>
            </a:r>
            <a:r>
              <a:rPr kumimoji="1" lang="ja-JP" altLang="en-US" sz="1600" dirty="0">
                <a:latin typeface="Arial" panose="020B0604020202020204" pitchFamily="34" charset="0"/>
              </a:rPr>
              <a:t>を基本とする回路シミュレータです。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簡単な非反転増幅器を例にして、下記のポイントを説明致します。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r>
              <a:rPr kumimoji="1" lang="en-US" altLang="ja-JP" sz="1600" dirty="0">
                <a:latin typeface="Arial" panose="020B0604020202020204" pitchFamily="34" charset="0"/>
              </a:rPr>
              <a:t>(1) </a:t>
            </a:r>
            <a:r>
              <a:rPr kumimoji="1" lang="ja-JP" altLang="en-US" sz="1600" dirty="0">
                <a:latin typeface="Arial" panose="020B0604020202020204" pitchFamily="34" charset="0"/>
              </a:rPr>
              <a:t>回路図の作成とシミュレーションの実行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r>
              <a:rPr kumimoji="1" lang="en-US" altLang="ja-JP" sz="1600" dirty="0">
                <a:latin typeface="Arial" panose="020B0604020202020204" pitchFamily="34" charset="0"/>
              </a:rPr>
              <a:t>(2) </a:t>
            </a:r>
            <a:r>
              <a:rPr kumimoji="1" lang="ja-JP" altLang="en-US" sz="1600" dirty="0">
                <a:latin typeface="Arial" panose="020B0604020202020204" pitchFamily="34" charset="0"/>
              </a:rPr>
              <a:t>波形ビューアの使用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0" lvl="1" indent="288000"/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下記の教材と回路図ファイルをご参照ください。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http://www.intsoft.co.jp/products/simetrixsimplis/Tutorial_StartUpJ.pdf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（日本語）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http://www.intsoft.co.jp/products/simetrixsimplis/Tutorial_StartUpE.pdf 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（英語）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tutorial3.sxsch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C40A12CD-8A7D-4CE5-A882-4F396642C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3FC2A776-A8D9-45CB-B02D-53CCA727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8643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225AC2E-CC40-48D0-A221-263462679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150BBAA-987B-41E6-B302-0B86D988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FA6E038-D46A-4B98-894E-C3184D14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ショートカットによりシンボルを配置する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E2B8767-5929-4172-94FC-E00078A4E5E8}"/>
              </a:ext>
            </a:extLst>
          </p:cNvPr>
          <p:cNvSpPr/>
          <p:nvPr/>
        </p:nvSpPr>
        <p:spPr>
          <a:xfrm>
            <a:off x="971600" y="1268760"/>
            <a:ext cx="75770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en-US" altLang="ja-JP" sz="1600" b="1" dirty="0">
                <a:latin typeface="Arial" panose="020B0604020202020204" pitchFamily="34" charset="0"/>
              </a:rPr>
              <a:t>M</a:t>
            </a:r>
            <a:r>
              <a:rPr lang="ja-JP" altLang="en-US" sz="1600" dirty="0">
                <a:latin typeface="Arial" panose="020B0604020202020204" pitchFamily="34" charset="0"/>
              </a:rPr>
              <a:t>キーを押す→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MOSFET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</a:rPr>
              <a:t>→デフォルト値のまま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モデルが抽出され、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MOSFET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Q1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という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MOSFET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が配置される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en-US" altLang="ja-JP" sz="1600" b="1" dirty="0">
                <a:latin typeface="Arial" panose="020B0604020202020204" pitchFamily="34" charset="0"/>
              </a:rPr>
              <a:t>M</a:t>
            </a:r>
            <a:r>
              <a:rPr kumimoji="1" lang="ja-JP" altLang="en-US" sz="1600" dirty="0">
                <a:latin typeface="Arial" panose="020B0604020202020204" pitchFamily="34" charset="0"/>
              </a:rPr>
              <a:t>キーは、</a:t>
            </a:r>
            <a:r>
              <a:rPr kumimoji="1" lang="en-US" altLang="ja-JP" sz="1600" dirty="0">
                <a:latin typeface="Arial" panose="020B0604020202020204" pitchFamily="34" charset="0"/>
              </a:rPr>
              <a:t>3</a:t>
            </a:r>
            <a:r>
              <a:rPr kumimoji="1" lang="ja-JP" altLang="en-US" sz="1600" dirty="0">
                <a:latin typeface="Arial" panose="020B0604020202020204" pitchFamily="34" charset="0"/>
              </a:rPr>
              <a:t>端子</a:t>
            </a:r>
            <a:r>
              <a:rPr kumimoji="1" lang="en-US" altLang="ja-JP" sz="1600" dirty="0">
                <a:latin typeface="Arial" panose="020B0604020202020204" pitchFamily="34" charset="0"/>
              </a:rPr>
              <a:t>N</a:t>
            </a:r>
            <a:r>
              <a:rPr kumimoji="1" lang="ja-JP" altLang="en-US" sz="1600" dirty="0">
                <a:latin typeface="Arial" panose="020B0604020202020204" pitchFamily="34" charset="0"/>
              </a:rPr>
              <a:t>型</a:t>
            </a:r>
            <a:r>
              <a:rPr kumimoji="1" lang="en-US" altLang="ja-JP" sz="1600" dirty="0">
                <a:latin typeface="Arial" panose="020B0604020202020204" pitchFamily="34" charset="0"/>
              </a:rPr>
              <a:t>MOSFET</a:t>
            </a:r>
            <a:r>
              <a:rPr kumimoji="1" lang="ja-JP" altLang="en-US" sz="1600" dirty="0">
                <a:latin typeface="Arial" panose="020B0604020202020204" pitchFamily="34" charset="0"/>
              </a:rPr>
              <a:t>を配置するショートカット</a:t>
            </a:r>
          </a:p>
        </p:txBody>
      </p:sp>
      <p:pic>
        <p:nvPicPr>
          <p:cNvPr id="7" name="image19.png">
            <a:extLst>
              <a:ext uri="{FF2B5EF4-FFF2-40B4-BE49-F238E27FC236}">
                <a16:creationId xmlns:a16="http://schemas.microsoft.com/office/drawing/2014/main" id="{D71A048B-0B8E-4299-91F2-CCD5784E51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708920"/>
            <a:ext cx="3500000" cy="31600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343DB134-58FA-4F68-9132-D2BD5512252E}"/>
              </a:ext>
            </a:extLst>
          </p:cNvPr>
          <p:cNvSpPr/>
          <p:nvPr/>
        </p:nvSpPr>
        <p:spPr>
          <a:xfrm>
            <a:off x="4211960" y="5527932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62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5178E53-FCCF-4999-94F4-3069AFC2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86902-656A-4518-B410-BC920779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A550365-9956-4802-A62D-3D405FC7C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残りのシンボルを配置する</a:t>
            </a:r>
          </a:p>
        </p:txBody>
      </p:sp>
      <p:pic>
        <p:nvPicPr>
          <p:cNvPr id="5" name="image20.png">
            <a:extLst>
              <a:ext uri="{FF2B5EF4-FFF2-40B4-BE49-F238E27FC236}">
                <a16:creationId xmlns:a16="http://schemas.microsoft.com/office/drawing/2014/main" id="{FFEC0D06-08EF-4314-B500-F5DC175272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988840"/>
            <a:ext cx="3662857" cy="188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2EBED34-DEAE-4A98-AEFF-6F8919298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077072"/>
            <a:ext cx="5591762" cy="221652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B11A2A8-FFFB-4A2F-9D94-C990220E3330}"/>
              </a:ext>
            </a:extLst>
          </p:cNvPr>
          <p:cNvSpPr txBox="1"/>
          <p:nvPr/>
        </p:nvSpPr>
        <p:spPr>
          <a:xfrm>
            <a:off x="971600" y="1273731"/>
            <a:ext cx="757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下記の表に記載されている順序で、下図のようにシンボルを配置する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ja-JP" altLang="en-US" sz="1600" dirty="0">
                <a:latin typeface="Arial" panose="020B0604020202020204" pitchFamily="34" charset="0"/>
              </a:rPr>
              <a:t>余分なシンボルを配置した場合、</a:t>
            </a:r>
            <a:r>
              <a:rPr kumimoji="1" lang="en-US" altLang="ja-JP" sz="1600" b="1" dirty="0" err="1">
                <a:latin typeface="Arial" panose="020B0604020202020204" pitchFamily="34" charset="0"/>
              </a:rPr>
              <a:t>Ctrl+Z</a:t>
            </a:r>
            <a:r>
              <a:rPr kumimoji="1" lang="ja-JP" altLang="en-US" sz="1600" dirty="0">
                <a:latin typeface="Arial" panose="020B0604020202020204" pitchFamily="34" charset="0"/>
              </a:rPr>
              <a:t>キーを押すか、</a:t>
            </a:r>
            <a:r>
              <a:rPr kumimoji="1" lang="en-US" altLang="ja-JP" sz="1600" b="1" dirty="0">
                <a:latin typeface="Arial" panose="020B0604020202020204" pitchFamily="34" charset="0"/>
              </a:rPr>
              <a:t>Edit</a:t>
            </a:r>
            <a:r>
              <a:rPr kumimoji="1" lang="en-US" altLang="ja-JP" sz="1600" dirty="0">
                <a:latin typeface="Arial" panose="020B0604020202020204" pitchFamily="34" charset="0"/>
              </a:rPr>
              <a:t> &gt; </a:t>
            </a:r>
            <a:r>
              <a:rPr kumimoji="1" lang="en-US" altLang="ja-JP" sz="1600" b="1" dirty="0">
                <a:latin typeface="Arial" panose="020B0604020202020204" pitchFamily="34" charset="0"/>
              </a:rPr>
              <a:t>Undo</a:t>
            </a:r>
            <a:r>
              <a:rPr kumimoji="1" lang="ja-JP" altLang="en-US" sz="1600" dirty="0">
                <a:latin typeface="Arial" panose="020B0604020202020204" pitchFamily="34" charset="0"/>
              </a:rPr>
              <a:t>で削除する</a:t>
            </a:r>
          </a:p>
        </p:txBody>
      </p:sp>
    </p:spTree>
    <p:extLst>
      <p:ext uri="{BB962C8B-B14F-4D97-AF65-F5344CB8AC3E}">
        <p14:creationId xmlns:p14="http://schemas.microsoft.com/office/powerpoint/2010/main" val="2495141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7797F08-E861-4325-AF47-43F50845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49" y="6370853"/>
            <a:ext cx="3086100" cy="365125"/>
          </a:xfrm>
        </p:spPr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EA0149B-D8C9-4AF7-9055-48232F1D0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A3D6DD3-E3EF-4E34-9179-5617D2011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配線を追加する</a:t>
            </a:r>
          </a:p>
        </p:txBody>
      </p:sp>
      <p:pic>
        <p:nvPicPr>
          <p:cNvPr id="5" name="image21.png">
            <a:extLst>
              <a:ext uri="{FF2B5EF4-FFF2-40B4-BE49-F238E27FC236}">
                <a16:creationId xmlns:a16="http://schemas.microsoft.com/office/drawing/2014/main" id="{9C417EA2-D28A-4FBD-BDF1-01B081B5243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3062" y="2924944"/>
            <a:ext cx="5857875" cy="292417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71710-BDF0-4D59-8F01-CE860000DB32}"/>
              </a:ext>
            </a:extLst>
          </p:cNvPr>
          <p:cNvSpPr/>
          <p:nvPr/>
        </p:nvSpPr>
        <p:spPr>
          <a:xfrm>
            <a:off x="971600" y="1268760"/>
            <a:ext cx="75818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配線の追加：カーソルをピンに移動→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カーソルが鉛筆の形に変わる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→左クリック→カーソルを別のピンに移動→左クリック→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ピンを接続する配線が追加される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右クリック、または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キーを押して終了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kumimoji="1" lang="en-US" altLang="ja-JP" sz="1600" dirty="0">
                <a:latin typeface="Arial" panose="020B0604020202020204" pitchFamily="34" charset="0"/>
              </a:rPr>
              <a:t>※</a:t>
            </a:r>
            <a:r>
              <a:rPr kumimoji="1" lang="ja-JP" altLang="en-US" sz="1600" dirty="0">
                <a:latin typeface="Arial" panose="020B0604020202020204" pitchFamily="34" charset="0"/>
              </a:rPr>
              <a:t>ルートを手動で設定したい場合、左クリックして角を作ることができる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1_SIMPLIS_tutorial_buck_converter.sxsch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562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19464D6-4B80-451C-B58E-271F0597D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2DF4EE0-3D78-4FC4-ACE1-1460C883D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B63D58B-E44D-4E8B-B3B9-125DB4061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余分なシンボルや配線を削除する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D77420-AE8C-4845-9781-AECC84E13339}"/>
              </a:ext>
            </a:extLst>
          </p:cNvPr>
          <p:cNvSpPr txBox="1"/>
          <p:nvPr/>
        </p:nvSpPr>
        <p:spPr>
          <a:xfrm>
            <a:off x="971600" y="1273731"/>
            <a:ext cx="7543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ひとつひとつ削除：シンボルや配線をクリック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まとめて削除：</a:t>
            </a:r>
            <a:r>
              <a:rPr kumimoji="1" lang="ja-JP" altLang="en-US" sz="1600" dirty="0">
                <a:latin typeface="Arial" panose="020B0604020202020204" pitchFamily="34" charset="0"/>
              </a:rPr>
              <a:t>シンボルや配線を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ドラッグして囲む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シンボルの境界内の配線の削除（下図）：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Shift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キーを押しながら</a:t>
            </a:r>
            <a:r>
              <a:rPr kumimoji="1" lang="ja-JP" altLang="en-US" sz="1600" dirty="0">
                <a:latin typeface="Arial" panose="020B0604020202020204" pitchFamily="34" charset="0"/>
              </a:rPr>
              <a:t>配線部分をドラッグして囲む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→マウスボタンを離す→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長さが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グリッドの配線の削除：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キーを押しながら</a:t>
            </a:r>
            <a:r>
              <a:rPr kumimoji="1" lang="ja-JP" altLang="en-US" sz="1600" dirty="0">
                <a:latin typeface="Arial" panose="020B0604020202020204" pitchFamily="34" charset="0"/>
              </a:rPr>
              <a:t>配線をクリック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青色に変わる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キーまたは</a:t>
            </a:r>
            <a:r>
              <a:rPr kumimoji="1"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Ctrl+X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キー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を押す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23.png">
            <a:extLst>
              <a:ext uri="{FF2B5EF4-FFF2-40B4-BE49-F238E27FC236}">
                <a16:creationId xmlns:a16="http://schemas.microsoft.com/office/drawing/2014/main" id="{B0A97685-E859-4D82-875B-98ECE7080F0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4097" y="3951709"/>
            <a:ext cx="1095375" cy="1133475"/>
          </a:xfrm>
          <a:prstGeom prst="rect">
            <a:avLst/>
          </a:prstGeom>
        </p:spPr>
      </p:pic>
      <p:pic>
        <p:nvPicPr>
          <p:cNvPr id="7" name="image24.png">
            <a:extLst>
              <a:ext uri="{FF2B5EF4-FFF2-40B4-BE49-F238E27FC236}">
                <a16:creationId xmlns:a16="http://schemas.microsoft.com/office/drawing/2014/main" id="{5A3DAA58-AA1F-44FB-A477-7F75BA1FC29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89512" y="3951709"/>
            <a:ext cx="990600" cy="1133475"/>
          </a:xfrm>
          <a:prstGeom prst="rect">
            <a:avLst/>
          </a:prstGeom>
        </p:spPr>
      </p:pic>
      <p:pic>
        <p:nvPicPr>
          <p:cNvPr id="8" name="image25.png">
            <a:extLst>
              <a:ext uri="{FF2B5EF4-FFF2-40B4-BE49-F238E27FC236}">
                <a16:creationId xmlns:a16="http://schemas.microsoft.com/office/drawing/2014/main" id="{185D1A51-B74F-40A7-8702-6D1B2854EAE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29672" y="3951709"/>
            <a:ext cx="990600" cy="1133475"/>
          </a:xfrm>
          <a:prstGeom prst="rect">
            <a:avLst/>
          </a:prstGeom>
        </p:spPr>
      </p:pic>
      <p:pic>
        <p:nvPicPr>
          <p:cNvPr id="9" name="image22.png">
            <a:extLst>
              <a:ext uri="{FF2B5EF4-FFF2-40B4-BE49-F238E27FC236}">
                <a16:creationId xmlns:a16="http://schemas.microsoft.com/office/drawing/2014/main" id="{8DD76743-2DFB-4D46-81D8-206BE30F190C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1680" y="3933056"/>
            <a:ext cx="989965" cy="1133475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4B105A1-DEE9-41BD-ACEF-BB116B720A8E}"/>
              </a:ext>
            </a:extLst>
          </p:cNvPr>
          <p:cNvCxnSpPr>
            <a:cxnSpLocks/>
          </p:cNvCxnSpPr>
          <p:nvPr/>
        </p:nvCxnSpPr>
        <p:spPr>
          <a:xfrm flipH="1">
            <a:off x="2699824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0897DA6-1D19-4B03-8BA9-B6944DFFFD07}"/>
              </a:ext>
            </a:extLst>
          </p:cNvPr>
          <p:cNvCxnSpPr>
            <a:cxnSpLocks/>
          </p:cNvCxnSpPr>
          <p:nvPr/>
        </p:nvCxnSpPr>
        <p:spPr>
          <a:xfrm flipH="1">
            <a:off x="4211992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279666D-EFEF-422A-9545-A10BAE8B75AB}"/>
              </a:ext>
            </a:extLst>
          </p:cNvPr>
          <p:cNvCxnSpPr>
            <a:cxnSpLocks/>
          </p:cNvCxnSpPr>
          <p:nvPr/>
        </p:nvCxnSpPr>
        <p:spPr>
          <a:xfrm flipH="1">
            <a:off x="5652152" y="4509120"/>
            <a:ext cx="2880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27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E73260A-A551-4BB1-90CB-610ABD78E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4EB0E64-1D5D-4A6A-8AA9-32CE8FE18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1A8CE7D-B826-4F5D-BE6D-894B4A6C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コンポーネントの値を変更する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AE612D-D1AD-4EFF-8D0B-5F1E465FF80E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抵抗</a:t>
            </a:r>
            <a:r>
              <a:rPr kumimoji="1" lang="en-US" altLang="ja-JP" sz="1600" b="1" dirty="0">
                <a:latin typeface="Arial" panose="020B0604020202020204" pitchFamily="34" charset="0"/>
              </a:rPr>
              <a:t>R1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のシンボル（ラベルではない）をダブルクリック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Component Value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120m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個のコンポーネントの値を下記の表のように変更する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26.png">
            <a:extLst>
              <a:ext uri="{FF2B5EF4-FFF2-40B4-BE49-F238E27FC236}">
                <a16:creationId xmlns:a16="http://schemas.microsoft.com/office/drawing/2014/main" id="{50960DB2-4703-40EB-9E49-A9BDD720E9C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8454" y="2420888"/>
            <a:ext cx="2965714" cy="216857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EA9B96A-2852-4E11-B631-BC677621B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58" y="5078165"/>
            <a:ext cx="7455683" cy="879447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7B6708BC-B5ED-49C0-ACD9-E2F9FD5FEF53}"/>
              </a:ext>
            </a:extLst>
          </p:cNvPr>
          <p:cNvSpPr/>
          <p:nvPr/>
        </p:nvSpPr>
        <p:spPr>
          <a:xfrm>
            <a:off x="3766590" y="3822378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EB8F809-EEA6-457F-9278-05AC946C244E}"/>
              </a:ext>
            </a:extLst>
          </p:cNvPr>
          <p:cNvSpPr/>
          <p:nvPr/>
        </p:nvSpPr>
        <p:spPr>
          <a:xfrm>
            <a:off x="3253040" y="4149110"/>
            <a:ext cx="864000" cy="288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04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4F9194A-211E-4856-9A31-1A413A9F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D9B6B24-5532-495C-ACA1-42F71881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3D3ABA5-0C28-4CE1-AFA5-524109F9C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プローブの</a:t>
            </a:r>
            <a:r>
              <a:rPr lang="ja-JP" altLang="en-US" dirty="0"/>
              <a:t>カーブ</a:t>
            </a:r>
            <a:r>
              <a:rPr kumimoji="1" lang="ja-JP" altLang="en-US" dirty="0">
                <a:latin typeface="Arial" panose="020B0604020202020204" pitchFamily="34" charset="0"/>
              </a:rPr>
              <a:t>ラベルを変更する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C0150D-6A41-473A-86B7-9B73061B4985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b="1" dirty="0">
                <a:latin typeface="Arial" panose="020B0604020202020204" pitchFamily="34" charset="0"/>
              </a:rPr>
              <a:t>Probe1-NODE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Probe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Curve label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欄のテキストを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VOUT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個のプローブのカーブラベルを下記の表のように変更する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27.png">
            <a:extLst>
              <a:ext uri="{FF2B5EF4-FFF2-40B4-BE49-F238E27FC236}">
                <a16:creationId xmlns:a16="http://schemas.microsoft.com/office/drawing/2014/main" id="{79DF4DC2-645B-4DD5-84EA-4F69FE0274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7564" y="2202907"/>
            <a:ext cx="2468572" cy="295428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947287-49A2-4A02-A8E3-26DCD76A1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58" y="5357865"/>
            <a:ext cx="7455683" cy="879447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B672E3FE-FE9A-45AC-923B-F4EE3FD38ED9}"/>
              </a:ext>
            </a:extLst>
          </p:cNvPr>
          <p:cNvSpPr/>
          <p:nvPr/>
        </p:nvSpPr>
        <p:spPr>
          <a:xfrm>
            <a:off x="3496691" y="2766071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A138C48-7396-4C3D-883F-CEB96A373DE4}"/>
              </a:ext>
            </a:extLst>
          </p:cNvPr>
          <p:cNvSpPr/>
          <p:nvPr/>
        </p:nvSpPr>
        <p:spPr>
          <a:xfrm>
            <a:off x="3967422" y="4873947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1A56C9A2-03AF-4C73-BA22-C64E30C79FC6}"/>
              </a:ext>
            </a:extLst>
          </p:cNvPr>
          <p:cNvSpPr/>
          <p:nvPr/>
        </p:nvSpPr>
        <p:spPr>
          <a:xfrm>
            <a:off x="3487117" y="2411378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703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7C938D8-7577-4C52-9F2F-48D340786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FC8A52C-DDD6-47CB-8BF8-2B118972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0295FB49-4BFF-4C6B-A583-24F36EA8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波形発生器の設定を行う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8AFDBE-A18D-4A9A-B953-F37E99388594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パルス源として設定：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Waveform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Wave shape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ラジオボタンを選択→下記のように設定を変更→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28.png">
            <a:extLst>
              <a:ext uri="{FF2B5EF4-FFF2-40B4-BE49-F238E27FC236}">
                <a16:creationId xmlns:a16="http://schemas.microsoft.com/office/drawing/2014/main" id="{DB5D96F4-2F9A-42EF-A67E-835F473B213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256" y="2276872"/>
            <a:ext cx="4620000" cy="3591428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10AA701D-806F-4564-9D06-02DA9AD525F8}"/>
              </a:ext>
            </a:extLst>
          </p:cNvPr>
          <p:cNvSpPr/>
          <p:nvPr/>
        </p:nvSpPr>
        <p:spPr>
          <a:xfrm>
            <a:off x="5542074" y="4091939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9D47EEF-70C2-4020-A92C-9D110BB06C09}"/>
              </a:ext>
            </a:extLst>
          </p:cNvPr>
          <p:cNvSpPr/>
          <p:nvPr/>
        </p:nvSpPr>
        <p:spPr>
          <a:xfrm>
            <a:off x="4428048" y="293978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69312899-D077-4D78-9DD3-3F3D3B453A7B}"/>
              </a:ext>
            </a:extLst>
          </p:cNvPr>
          <p:cNvSpPr/>
          <p:nvPr/>
        </p:nvSpPr>
        <p:spPr>
          <a:xfrm>
            <a:off x="4428032" y="318020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B7F60C5-D883-4A6B-A520-D83D394DB89E}"/>
              </a:ext>
            </a:extLst>
          </p:cNvPr>
          <p:cNvSpPr/>
          <p:nvPr/>
        </p:nvSpPr>
        <p:spPr>
          <a:xfrm>
            <a:off x="2786089" y="497030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A3ECD8FA-47BC-4085-ADFE-23ADFBAE8ADE}"/>
              </a:ext>
            </a:extLst>
          </p:cNvPr>
          <p:cNvSpPr/>
          <p:nvPr/>
        </p:nvSpPr>
        <p:spPr>
          <a:xfrm>
            <a:off x="3852072" y="3635488"/>
            <a:ext cx="136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63DBE112-03FA-448A-B9EF-5B55B7ADA8AD}"/>
              </a:ext>
            </a:extLst>
          </p:cNvPr>
          <p:cNvSpPr/>
          <p:nvPr/>
        </p:nvSpPr>
        <p:spPr>
          <a:xfrm>
            <a:off x="2915864" y="3420044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19BF46B-999B-4FC4-9D18-52D4986E8133}"/>
              </a:ext>
            </a:extLst>
          </p:cNvPr>
          <p:cNvSpPr/>
          <p:nvPr/>
        </p:nvSpPr>
        <p:spPr>
          <a:xfrm>
            <a:off x="5877671" y="5172059"/>
            <a:ext cx="86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601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693A188-D843-4175-805E-C286F75E4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AFEB795-5080-4BFA-988A-915F5025F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0FB60D5-9FDA-4515-82FC-AA5B5C953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キャパシタのモデルレベルと値の変更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EE89E0-96E9-45A3-80D8-22212A5DA037}"/>
              </a:ext>
            </a:extLst>
          </p:cNvPr>
          <p:cNvSpPr txBox="1"/>
          <p:nvPr/>
        </p:nvSpPr>
        <p:spPr>
          <a:xfrm>
            <a:off x="971600" y="1273731"/>
            <a:ext cx="75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モデルレベル：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0</a:t>
            </a:r>
            <a:r>
              <a:rPr kumimoji="1" lang="ja-JP" altLang="en-US" sz="1600" dirty="0">
                <a:latin typeface="Arial" panose="020B0604020202020204" pitchFamily="34" charset="0"/>
              </a:rPr>
              <a:t>（純粋なキャパシタ）～</a:t>
            </a:r>
            <a:r>
              <a:rPr kumimoji="1" lang="en-US" altLang="ja-JP" sz="1600" b="1" dirty="0">
                <a:latin typeface="Arial" panose="020B0604020202020204" pitchFamily="34" charset="0"/>
              </a:rPr>
              <a:t>3</a:t>
            </a:r>
            <a:r>
              <a:rPr kumimoji="1" lang="ja-JP" altLang="en-US" sz="1600" dirty="0">
                <a:latin typeface="Arial" panose="020B0604020202020204" pitchFamily="34" charset="0"/>
              </a:rPr>
              <a:t>（リーク抵抗、</a:t>
            </a:r>
            <a:r>
              <a:rPr kumimoji="1" lang="en-US" altLang="ja-JP" sz="1600" dirty="0">
                <a:latin typeface="Arial" panose="020B0604020202020204" pitchFamily="34" charset="0"/>
              </a:rPr>
              <a:t>ESR</a:t>
            </a:r>
            <a:r>
              <a:rPr kumimoji="1" lang="ja-JP" altLang="en-US" sz="1600" dirty="0" err="1">
                <a:latin typeface="Arial" panose="020B0604020202020204" pitchFamily="34" charset="0"/>
              </a:rPr>
              <a:t>、</a:t>
            </a:r>
            <a:r>
              <a:rPr kumimoji="1" lang="en-US" altLang="ja-JP" sz="1600" dirty="0">
                <a:latin typeface="Arial" panose="020B0604020202020204" pitchFamily="34" charset="0"/>
              </a:rPr>
              <a:t>ESL</a:t>
            </a:r>
            <a:r>
              <a:rPr kumimoji="1" lang="ja-JP" altLang="en-US" sz="1600" dirty="0">
                <a:latin typeface="Arial" panose="020B0604020202020204" pitchFamily="34" charset="0"/>
              </a:rPr>
              <a:t>を含む）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kumimoji="1" lang="ja-JP" altLang="en-US" sz="1600" dirty="0">
                <a:latin typeface="Arial" panose="020B0604020202020204" pitchFamily="34" charset="0"/>
              </a:rPr>
              <a:t>キャパシタンスの変更：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C1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Capacitor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Capacitance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220u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1.jpeg">
            <a:extLst>
              <a:ext uri="{FF2B5EF4-FFF2-40B4-BE49-F238E27FC236}">
                <a16:creationId xmlns:a16="http://schemas.microsoft.com/office/drawing/2014/main" id="{62A33327-0886-4543-AC4A-8572480EE57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4980" y="2447136"/>
            <a:ext cx="5067300" cy="2926080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CEEA8032-35F1-41E7-9B59-034EB8BC7C48}"/>
              </a:ext>
            </a:extLst>
          </p:cNvPr>
          <p:cNvSpPr/>
          <p:nvPr/>
        </p:nvSpPr>
        <p:spPr>
          <a:xfrm>
            <a:off x="4427984" y="3544454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F278300-50D8-43FE-8D70-2984A275E050}"/>
              </a:ext>
            </a:extLst>
          </p:cNvPr>
          <p:cNvSpPr/>
          <p:nvPr/>
        </p:nvSpPr>
        <p:spPr>
          <a:xfrm>
            <a:off x="2229706" y="3457578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EED3721-1996-44E2-8D1E-9D26250216E8}"/>
              </a:ext>
            </a:extLst>
          </p:cNvPr>
          <p:cNvSpPr/>
          <p:nvPr/>
        </p:nvSpPr>
        <p:spPr>
          <a:xfrm>
            <a:off x="4663060" y="4998911"/>
            <a:ext cx="79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6591B24-AE6E-4F40-8457-6FB7DF55DFBE}"/>
              </a:ext>
            </a:extLst>
          </p:cNvPr>
          <p:cNvSpPr txBox="1"/>
          <p:nvPr/>
        </p:nvSpPr>
        <p:spPr>
          <a:xfrm>
            <a:off x="2915816" y="3140968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896831D-5755-4AA9-BE42-6D80F709B832}"/>
              </a:ext>
            </a:extLst>
          </p:cNvPr>
          <p:cNvCxnSpPr>
            <a:cxnSpLocks/>
          </p:cNvCxnSpPr>
          <p:nvPr/>
        </p:nvCxnSpPr>
        <p:spPr>
          <a:xfrm rot="-2700000">
            <a:off x="2729624" y="3375775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601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E05B0D8-A6F9-4B30-9179-1DDA6616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C2FE075-E19F-4AB0-AD07-89DA8CFE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5B4AAA8-21C5-4F81-9EF4-0D65F75C3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インダクタのモデルレベルと値の変更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412673-0B82-4114-82EB-E7BB64A510F5}"/>
              </a:ext>
            </a:extLst>
          </p:cNvPr>
          <p:cNvSpPr txBox="1"/>
          <p:nvPr/>
        </p:nvSpPr>
        <p:spPr>
          <a:xfrm>
            <a:off x="971600" y="1273731"/>
            <a:ext cx="75437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モデルレベル：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0</a:t>
            </a:r>
            <a:r>
              <a:rPr kumimoji="1" lang="ja-JP" altLang="en-US" sz="1600" dirty="0">
                <a:latin typeface="Arial" panose="020B0604020202020204" pitchFamily="34" charset="0"/>
              </a:rPr>
              <a:t>（シャント抵抗を含む）～</a:t>
            </a:r>
            <a:r>
              <a:rPr kumimoji="1" lang="en-US" altLang="ja-JP" sz="1600" b="1" dirty="0">
                <a:latin typeface="Arial" panose="020B0604020202020204" pitchFamily="34" charset="0"/>
              </a:rPr>
              <a:t>1</a:t>
            </a:r>
            <a:r>
              <a:rPr kumimoji="1" lang="ja-JP" altLang="en-US" sz="1600" dirty="0">
                <a:latin typeface="Arial" panose="020B0604020202020204" pitchFamily="34" charset="0"/>
              </a:rPr>
              <a:t>（シャント抵抗と</a:t>
            </a:r>
            <a:r>
              <a:rPr kumimoji="1" lang="en-US" altLang="ja-JP" sz="1600" dirty="0">
                <a:latin typeface="Arial" panose="020B0604020202020204" pitchFamily="34" charset="0"/>
              </a:rPr>
              <a:t>ESR</a:t>
            </a:r>
            <a:r>
              <a:rPr kumimoji="1" lang="ja-JP" altLang="en-US" sz="1600" dirty="0">
                <a:latin typeface="Arial" panose="020B0604020202020204" pitchFamily="34" charset="0"/>
              </a:rPr>
              <a:t>を含む）</a:t>
            </a:r>
            <a:endParaRPr kumimoji="1"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kumimoji="1" lang="ja-JP" altLang="en-US" sz="1600" dirty="0">
                <a:latin typeface="Arial" panose="020B0604020202020204" pitchFamily="34" charset="0"/>
              </a:rPr>
              <a:t>インダクタンスの変更：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L1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Lossy Inductor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Inductance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欄の値を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680n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  <a:tabLst>
                <a:tab pos="288000" algn="l"/>
              </a:tabLst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シャント抵抗の変更：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Calc...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 New Shunt Resistance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ダイアログが開く（右図）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のデフォルト値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10G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のまま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Lossy Inductor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ダイアログの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Shunt resistance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欄の値が変わる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2.jpeg">
            <a:extLst>
              <a:ext uri="{FF2B5EF4-FFF2-40B4-BE49-F238E27FC236}">
                <a16:creationId xmlns:a16="http://schemas.microsoft.com/office/drawing/2014/main" id="{8AFD15D8-4E60-43FC-A5D6-C665F0BCB79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4300538" cy="2200275"/>
          </a:xfrm>
          <a:prstGeom prst="rect">
            <a:avLst/>
          </a:prstGeom>
        </p:spPr>
      </p:pic>
      <p:pic>
        <p:nvPicPr>
          <p:cNvPr id="7" name="image33.png">
            <a:extLst>
              <a:ext uri="{FF2B5EF4-FFF2-40B4-BE49-F238E27FC236}">
                <a16:creationId xmlns:a16="http://schemas.microsoft.com/office/drawing/2014/main" id="{9715CC7A-EB1E-465B-89E5-08713918204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13296"/>
            <a:ext cx="3260000" cy="2880000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D52CBFE4-EC57-45D2-A89B-A482BFDB2775}"/>
              </a:ext>
            </a:extLst>
          </p:cNvPr>
          <p:cNvSpPr/>
          <p:nvPr/>
        </p:nvSpPr>
        <p:spPr>
          <a:xfrm>
            <a:off x="851399" y="409614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538EE5C8-0DCB-425B-BA85-E8407A228855}"/>
              </a:ext>
            </a:extLst>
          </p:cNvPr>
          <p:cNvSpPr/>
          <p:nvPr/>
        </p:nvSpPr>
        <p:spPr>
          <a:xfrm>
            <a:off x="2627784" y="418243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B04AA19-E545-4AEB-BFE5-F7663B10A6C0}"/>
              </a:ext>
            </a:extLst>
          </p:cNvPr>
          <p:cNvSpPr/>
          <p:nvPr/>
        </p:nvSpPr>
        <p:spPr>
          <a:xfrm>
            <a:off x="2258218" y="438893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217B8AC2-58D7-45E2-B0D1-3FF6CA395DF1}"/>
              </a:ext>
            </a:extLst>
          </p:cNvPr>
          <p:cNvSpPr/>
          <p:nvPr/>
        </p:nvSpPr>
        <p:spPr>
          <a:xfrm>
            <a:off x="7173862" y="5373232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A59A39B5-C099-453D-9157-23006505D77B}"/>
              </a:ext>
            </a:extLst>
          </p:cNvPr>
          <p:cNvSpPr/>
          <p:nvPr/>
        </p:nvSpPr>
        <p:spPr>
          <a:xfrm>
            <a:off x="2843808" y="5080421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851F3B74-B07B-4D88-AD1E-89D196D1E20B}"/>
              </a:ext>
            </a:extLst>
          </p:cNvPr>
          <p:cNvSpPr/>
          <p:nvPr/>
        </p:nvSpPr>
        <p:spPr>
          <a:xfrm>
            <a:off x="6425236" y="5752308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27BC4F-CEF9-4269-9D45-57F92B255A5E}"/>
              </a:ext>
            </a:extLst>
          </p:cNvPr>
          <p:cNvSpPr txBox="1"/>
          <p:nvPr/>
        </p:nvSpPr>
        <p:spPr>
          <a:xfrm>
            <a:off x="1403648" y="3769019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91B7531-07C7-4F5C-9DE5-0BD429921FAE}"/>
              </a:ext>
            </a:extLst>
          </p:cNvPr>
          <p:cNvCxnSpPr>
            <a:cxnSpLocks/>
          </p:cNvCxnSpPr>
          <p:nvPr/>
        </p:nvCxnSpPr>
        <p:spPr>
          <a:xfrm rot="-2700000">
            <a:off x="1217456" y="4003826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楕円 20">
            <a:extLst>
              <a:ext uri="{FF2B5EF4-FFF2-40B4-BE49-F238E27FC236}">
                <a16:creationId xmlns:a16="http://schemas.microsoft.com/office/drawing/2014/main" id="{57C8F9FF-93B3-46DF-8E36-7382A63791FE}"/>
              </a:ext>
            </a:extLst>
          </p:cNvPr>
          <p:cNvSpPr/>
          <p:nvPr/>
        </p:nvSpPr>
        <p:spPr>
          <a:xfrm>
            <a:off x="5852608" y="5373232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BC86E3-D397-4E0E-9C2E-720587AFCDE5}"/>
              </a:ext>
            </a:extLst>
          </p:cNvPr>
          <p:cNvSpPr txBox="1"/>
          <p:nvPr/>
        </p:nvSpPr>
        <p:spPr>
          <a:xfrm>
            <a:off x="6300192" y="5032228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デフォルトのまま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3AD828-5804-4F17-8B5B-7356E54E9AB4}"/>
              </a:ext>
            </a:extLst>
          </p:cNvPr>
          <p:cNvCxnSpPr>
            <a:cxnSpLocks/>
          </p:cNvCxnSpPr>
          <p:nvPr/>
        </p:nvCxnSpPr>
        <p:spPr>
          <a:xfrm rot="-2700000">
            <a:off x="6114000" y="527139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278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DD22A3C-83BE-460D-82CA-F5D72024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31C8941-A340-4420-B638-B394D117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327E744D-C2D4-43F8-A333-63A3D691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</a:rPr>
              <a:t>MOSFET SPICE</a:t>
            </a:r>
            <a:r>
              <a:rPr kumimoji="1" lang="ja-JP" altLang="en-US" dirty="0">
                <a:latin typeface="Arial" panose="020B0604020202020204" pitchFamily="34" charset="0"/>
              </a:rPr>
              <a:t>モデルの変更</a:t>
            </a:r>
          </a:p>
        </p:txBody>
      </p:sp>
      <p:pic>
        <p:nvPicPr>
          <p:cNvPr id="5" name="image19.png">
            <a:extLst>
              <a:ext uri="{FF2B5EF4-FFF2-40B4-BE49-F238E27FC236}">
                <a16:creationId xmlns:a16="http://schemas.microsoft.com/office/drawing/2014/main" id="{2EBCD424-BA04-48DA-AEEA-AA80B02C8E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80928"/>
            <a:ext cx="3500000" cy="3160000"/>
          </a:xfrm>
          <a:prstGeom prst="rect">
            <a:avLst/>
          </a:prstGeom>
        </p:spPr>
      </p:pic>
      <p:pic>
        <p:nvPicPr>
          <p:cNvPr id="7" name="image36.png">
            <a:extLst>
              <a:ext uri="{FF2B5EF4-FFF2-40B4-BE49-F238E27FC236}">
                <a16:creationId xmlns:a16="http://schemas.microsoft.com/office/drawing/2014/main" id="{EAEE83EB-D858-416E-A760-04651DF1CF7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0971" y="2780932"/>
            <a:ext cx="2931429" cy="258857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2398576-C7CE-4EB5-B2F2-37BE134E5D42}"/>
              </a:ext>
            </a:extLst>
          </p:cNvPr>
          <p:cNvSpPr txBox="1"/>
          <p:nvPr/>
        </p:nvSpPr>
        <p:spPr>
          <a:xfrm>
            <a:off x="971600" y="1273731"/>
            <a:ext cx="7543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en-US" altLang="ja-JP" sz="1600" b="1" dirty="0">
                <a:latin typeface="Arial" panose="020B0604020202020204" pitchFamily="34" charset="0"/>
              </a:rPr>
              <a:t>Q1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 Extract MOSFET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ダイアログが開く（左図）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Select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r>
              <a:rPr lang="ja-JP" altLang="en-US" sz="1600" dirty="0">
                <a:latin typeface="Arial" panose="020B0604020202020204" pitchFamily="34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Select New Device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ダイアログが開く（右図）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Search</a:t>
            </a:r>
            <a:r>
              <a:rPr lang="ja-JP" altLang="en-US" sz="1600" dirty="0">
                <a:latin typeface="Arial" panose="020B0604020202020204" pitchFamily="34" charset="0"/>
              </a:rPr>
              <a:t>欄に</a:t>
            </a:r>
            <a:r>
              <a:rPr lang="en-US" altLang="ja-JP" sz="1600" b="1" dirty="0">
                <a:latin typeface="Arial" panose="020B0604020202020204" pitchFamily="34" charset="0"/>
              </a:rPr>
              <a:t>si441</a:t>
            </a:r>
            <a:r>
              <a:rPr lang="ja-JP" altLang="en-US" sz="1600" dirty="0">
                <a:latin typeface="Arial" panose="020B0604020202020204" pitchFamily="34" charset="0"/>
              </a:rPr>
              <a:t>と入力→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Installed SPICE models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欄に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Si4410DY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Si4410DY</a:t>
            </a:r>
            <a:r>
              <a:rPr lang="ja-JP" altLang="en-US" sz="1600" dirty="0">
                <a:latin typeface="Arial" panose="020B0604020202020204" pitchFamily="34" charset="0"/>
              </a:rPr>
              <a:t>を</a:t>
            </a:r>
            <a:r>
              <a:rPr kumimoji="1" lang="ja-JP" altLang="en-US" sz="1600" dirty="0">
                <a:latin typeface="Arial" panose="020B0604020202020204" pitchFamily="34" charset="0"/>
              </a:rPr>
              <a:t>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Extract MOSFET Parameters</a:t>
            </a:r>
            <a:r>
              <a:rPr lang="ja-JP" altLang="en-US" sz="1600" dirty="0">
                <a:latin typeface="Arial" panose="020B0604020202020204" pitchFamily="34" charset="0"/>
              </a:rPr>
              <a:t>ダイアログを開けたまま、次ページに進む</a:t>
            </a:r>
            <a:endParaRPr kumimoji="1"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3A8CC55D-0275-4015-8752-1A7A58A5BCB0}"/>
              </a:ext>
            </a:extLst>
          </p:cNvPr>
          <p:cNvSpPr/>
          <p:nvPr/>
        </p:nvSpPr>
        <p:spPr>
          <a:xfrm>
            <a:off x="3760908" y="3851550"/>
            <a:ext cx="43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63F2830F-2024-4117-B61A-D0A02B48D8F3}"/>
              </a:ext>
            </a:extLst>
          </p:cNvPr>
          <p:cNvSpPr/>
          <p:nvPr/>
        </p:nvSpPr>
        <p:spPr>
          <a:xfrm>
            <a:off x="5508104" y="4005092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0C6E955-D70C-4CBC-938D-005114732472}"/>
              </a:ext>
            </a:extLst>
          </p:cNvPr>
          <p:cNvSpPr/>
          <p:nvPr/>
        </p:nvSpPr>
        <p:spPr>
          <a:xfrm>
            <a:off x="5436096" y="3409976"/>
            <a:ext cx="504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921AF526-71C2-472E-A23F-4CB9BBF70101}"/>
              </a:ext>
            </a:extLst>
          </p:cNvPr>
          <p:cNvSpPr/>
          <p:nvPr/>
        </p:nvSpPr>
        <p:spPr>
          <a:xfrm>
            <a:off x="5508104" y="4960224"/>
            <a:ext cx="792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91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0A13D20D-582F-4E81-BCE4-C32CF5AA2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816" y="2492896"/>
            <a:ext cx="5745480" cy="341757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6107B5A-1A55-4CCC-87C6-7240C0FB1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Arial" panose="020B0604020202020204" pitchFamily="34" charset="0"/>
              </a:rPr>
              <a:t>ウィンドウの構成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1110FE-5C38-4851-A9C7-0C8A50C9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12456BE-B93C-4893-8345-2449B1C61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7ADDB12-C342-49E4-B7FF-E9A47BFB1484}"/>
              </a:ext>
            </a:extLst>
          </p:cNvPr>
          <p:cNvSpPr txBox="1"/>
          <p:nvPr/>
        </p:nvSpPr>
        <p:spPr>
          <a:xfrm>
            <a:off x="4355976" y="5949280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ワークスペースパネルの領域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326AD1-428C-4B61-8C1B-8DC174F08E22}"/>
              </a:ext>
            </a:extLst>
          </p:cNvPr>
          <p:cNvSpPr txBox="1"/>
          <p:nvPr/>
        </p:nvSpPr>
        <p:spPr>
          <a:xfrm>
            <a:off x="971600" y="1268760"/>
            <a:ext cx="6888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システムパネル：ファイルビューア、コマンドシェル、パーツセレクタ</a:t>
            </a:r>
            <a:endParaRPr kumimoji="1" lang="en-US" altLang="ja-JP" sz="16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ワークスペースパネル：回路図エディタ、波形ビューア、ウェルカムページ</a:t>
            </a:r>
            <a:endParaRPr kumimoji="1" lang="en-US" altLang="ja-JP" sz="16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パネルは再配置、サイズ変更、別のウィンドウに移動、閉じることができる</a:t>
            </a:r>
            <a:endParaRPr kumimoji="1" lang="en-US" altLang="ja-JP" sz="16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D25A35-067E-4024-8FE6-714278E56323}"/>
              </a:ext>
            </a:extLst>
          </p:cNvPr>
          <p:cNvSpPr/>
          <p:nvPr/>
        </p:nvSpPr>
        <p:spPr>
          <a:xfrm>
            <a:off x="3113244" y="2862461"/>
            <a:ext cx="4104000" cy="3024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5CE6EBD-9606-41DA-8A80-7461B2154DB2}"/>
              </a:ext>
            </a:extLst>
          </p:cNvPr>
          <p:cNvSpPr txBox="1"/>
          <p:nvPr/>
        </p:nvSpPr>
        <p:spPr>
          <a:xfrm>
            <a:off x="2267247" y="2503929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メニューバー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AF1E236-C805-43B4-8EE0-16F038503977}"/>
              </a:ext>
            </a:extLst>
          </p:cNvPr>
          <p:cNvSpPr txBox="1"/>
          <p:nvPr/>
        </p:nvSpPr>
        <p:spPr>
          <a:xfrm>
            <a:off x="2283403" y="2647945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ツールバー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19CA2B-1C2F-4087-8A64-CF706F6B8C3B}"/>
              </a:ext>
            </a:extLst>
          </p:cNvPr>
          <p:cNvSpPr txBox="1"/>
          <p:nvPr/>
        </p:nvSpPr>
        <p:spPr>
          <a:xfrm>
            <a:off x="4739563" y="2564904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タイトルバー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A9C817-1C5B-48B5-9CBD-1FB070F92911}"/>
              </a:ext>
            </a:extLst>
          </p:cNvPr>
          <p:cNvCxnSpPr>
            <a:cxnSpLocks/>
          </p:cNvCxnSpPr>
          <p:nvPr/>
        </p:nvCxnSpPr>
        <p:spPr>
          <a:xfrm>
            <a:off x="2020176" y="278092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95A1E6A-F969-4FF4-80A1-F5F71D67876A}"/>
              </a:ext>
            </a:extLst>
          </p:cNvPr>
          <p:cNvCxnSpPr>
            <a:cxnSpLocks/>
          </p:cNvCxnSpPr>
          <p:nvPr/>
        </p:nvCxnSpPr>
        <p:spPr>
          <a:xfrm rot="-2700000">
            <a:off x="4529824" y="2837409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1190179-C22F-4402-B971-915369395A93}"/>
              </a:ext>
            </a:extLst>
          </p:cNvPr>
          <p:cNvSpPr txBox="1"/>
          <p:nvPr/>
        </p:nvSpPr>
        <p:spPr>
          <a:xfrm>
            <a:off x="1660344" y="3584049"/>
            <a:ext cx="1255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ファイルビューア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65B8511-6657-4815-AA88-8EFAF611A27C}"/>
              </a:ext>
            </a:extLst>
          </p:cNvPr>
          <p:cNvCxnSpPr>
            <a:cxnSpLocks/>
          </p:cNvCxnSpPr>
          <p:nvPr/>
        </p:nvCxnSpPr>
        <p:spPr>
          <a:xfrm rot="19800000" flipH="1" flipV="1">
            <a:off x="6818741" y="2942952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6CB852-0A19-4150-B1E3-80D50F0AE904}"/>
              </a:ext>
            </a:extLst>
          </p:cNvPr>
          <p:cNvSpPr txBox="1"/>
          <p:nvPr/>
        </p:nvSpPr>
        <p:spPr>
          <a:xfrm>
            <a:off x="4890864" y="2852936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コンテキストメニューのボタン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98EC00-ACF6-4C29-B051-96771B3EE80E}"/>
              </a:ext>
            </a:extLst>
          </p:cNvPr>
          <p:cNvSpPr txBox="1"/>
          <p:nvPr/>
        </p:nvSpPr>
        <p:spPr>
          <a:xfrm>
            <a:off x="4067944" y="4232121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ウェルカムページ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3E6561C-3B92-4418-870B-F47869013D9B}"/>
              </a:ext>
            </a:extLst>
          </p:cNvPr>
          <p:cNvCxnSpPr>
            <a:cxnSpLocks/>
          </p:cNvCxnSpPr>
          <p:nvPr/>
        </p:nvCxnSpPr>
        <p:spPr>
          <a:xfrm rot="2700000" flipH="1">
            <a:off x="6762072" y="246308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CA53B41-90C6-4035-9C71-7BA451F21CC0}"/>
              </a:ext>
            </a:extLst>
          </p:cNvPr>
          <p:cNvSpPr txBox="1"/>
          <p:nvPr/>
        </p:nvSpPr>
        <p:spPr>
          <a:xfrm>
            <a:off x="5508104" y="2060848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ワークスペースパネルの</a:t>
            </a:r>
            <a:endParaRPr kumimoji="1" lang="en-US" altLang="ja-JP" sz="1200" dirty="0">
              <a:solidFill>
                <a:srgbClr val="002060"/>
              </a:solidFill>
            </a:endParaRPr>
          </a:p>
          <a:p>
            <a:r>
              <a:rPr kumimoji="1" lang="ja-JP" altLang="en-US" sz="1200" dirty="0">
                <a:solidFill>
                  <a:srgbClr val="002060"/>
                </a:solidFill>
              </a:rPr>
              <a:t>タイプごとのボタン</a:t>
            </a:r>
            <a:endParaRPr kumimoji="1" lang="en-US" altLang="ja-JP" sz="1200" dirty="0">
              <a:solidFill>
                <a:srgbClr val="00206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5398D-40F9-4B14-88D8-AC0753331C01}"/>
              </a:ext>
            </a:extLst>
          </p:cNvPr>
          <p:cNvSpPr txBox="1"/>
          <p:nvPr/>
        </p:nvSpPr>
        <p:spPr>
          <a:xfrm>
            <a:off x="3656315" y="2276872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タイトル（選択すると太字）</a:t>
            </a: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CE3A7E17-E4D6-43A5-A44C-44519CAF0CFD}"/>
              </a:ext>
            </a:extLst>
          </p:cNvPr>
          <p:cNvCxnSpPr>
            <a:cxnSpLocks/>
          </p:cNvCxnSpPr>
          <p:nvPr/>
        </p:nvCxnSpPr>
        <p:spPr>
          <a:xfrm rot="-2700000">
            <a:off x="3154801" y="2684807"/>
            <a:ext cx="64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1AED32D-E723-427B-9F56-ED5586A755D6}"/>
              </a:ext>
            </a:extLst>
          </p:cNvPr>
          <p:cNvSpPr txBox="1"/>
          <p:nvPr/>
        </p:nvSpPr>
        <p:spPr>
          <a:xfrm>
            <a:off x="1835696" y="4725144"/>
            <a:ext cx="1661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システムパネルの領域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17B9573-C3CB-45BA-807E-67F8606D90EB}"/>
              </a:ext>
            </a:extLst>
          </p:cNvPr>
          <p:cNvSpPr>
            <a:spLocks/>
          </p:cNvSpPr>
          <p:nvPr/>
        </p:nvSpPr>
        <p:spPr>
          <a:xfrm>
            <a:off x="1504234" y="2862461"/>
            <a:ext cx="1584000" cy="1872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9EB4714-BEBF-4389-A117-0820AF8D4836}"/>
              </a:ext>
            </a:extLst>
          </p:cNvPr>
          <p:cNvCxnSpPr>
            <a:cxnSpLocks/>
          </p:cNvCxnSpPr>
          <p:nvPr/>
        </p:nvCxnSpPr>
        <p:spPr>
          <a:xfrm rot="2700000" flipV="1">
            <a:off x="4182160" y="599147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24AB7B90-E38E-4D87-9ED8-52E56509A16B}"/>
              </a:ext>
            </a:extLst>
          </p:cNvPr>
          <p:cNvCxnSpPr>
            <a:cxnSpLocks/>
          </p:cNvCxnSpPr>
          <p:nvPr/>
        </p:nvCxnSpPr>
        <p:spPr>
          <a:xfrm rot="2700000" flipV="1">
            <a:off x="1732056" y="4812545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6B0FE81-7654-466B-AC92-E14CF8A8E7EC}"/>
              </a:ext>
            </a:extLst>
          </p:cNvPr>
          <p:cNvCxnSpPr>
            <a:cxnSpLocks/>
          </p:cNvCxnSpPr>
          <p:nvPr/>
        </p:nvCxnSpPr>
        <p:spPr>
          <a:xfrm rot="-2700000">
            <a:off x="2935104" y="2365616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9FDB5AF-A84E-40A5-925F-CA931AE552A2}"/>
              </a:ext>
            </a:extLst>
          </p:cNvPr>
          <p:cNvSpPr txBox="1"/>
          <p:nvPr/>
        </p:nvSpPr>
        <p:spPr>
          <a:xfrm>
            <a:off x="3203848" y="2060848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メインウィンドウ</a:t>
            </a: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A7E12387-5059-45CB-A19A-18CC08B13C85}"/>
              </a:ext>
            </a:extLst>
          </p:cNvPr>
          <p:cNvSpPr/>
          <p:nvPr/>
        </p:nvSpPr>
        <p:spPr>
          <a:xfrm>
            <a:off x="6732240" y="2564920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3108857F-3E96-46DB-AC94-FACABA04D055}"/>
              </a:ext>
            </a:extLst>
          </p:cNvPr>
          <p:cNvCxnSpPr>
            <a:cxnSpLocks/>
          </p:cNvCxnSpPr>
          <p:nvPr/>
        </p:nvCxnSpPr>
        <p:spPr>
          <a:xfrm>
            <a:off x="2012755" y="263691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楕円 29">
            <a:extLst>
              <a:ext uri="{FF2B5EF4-FFF2-40B4-BE49-F238E27FC236}">
                <a16:creationId xmlns:a16="http://schemas.microsoft.com/office/drawing/2014/main" id="{215191CC-8574-4462-882D-6BE6466F7F53}"/>
              </a:ext>
            </a:extLst>
          </p:cNvPr>
          <p:cNvSpPr/>
          <p:nvPr/>
        </p:nvSpPr>
        <p:spPr>
          <a:xfrm>
            <a:off x="5335577" y="3745607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830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F6178A2-EC2B-4768-861D-88110C2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BA40F5E-8153-4F6B-981A-18CF36E59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392AA1D-B00C-4181-80E3-3767AB45E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SIMPLIS</a:t>
            </a:r>
            <a:r>
              <a:rPr lang="ja-JP" altLang="en-US" dirty="0"/>
              <a:t>モデル抽出条件の変更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9B74DE2-E675-45CD-A0C8-97C67B61F9DC}"/>
              </a:ext>
            </a:extLst>
          </p:cNvPr>
          <p:cNvSpPr txBox="1"/>
          <p:nvPr/>
        </p:nvSpPr>
        <p:spPr>
          <a:xfrm>
            <a:off x="971600" y="1273731"/>
            <a:ext cx="754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Extract MOSFET Parameters</a:t>
            </a:r>
            <a:r>
              <a:rPr lang="ja-JP" altLang="en-US" sz="1600" dirty="0">
                <a:latin typeface="Arial" panose="020B0604020202020204" pitchFamily="34" charset="0"/>
              </a:rPr>
              <a:t>ダイアログで、下記のように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Model extraction test conditions</a:t>
            </a:r>
            <a:r>
              <a:rPr lang="ja-JP" altLang="en-US" sz="1600" dirty="0">
                <a:latin typeface="Arial" panose="020B0604020202020204" pitchFamily="34" charset="0"/>
              </a:rPr>
              <a:t>の値を変更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Extract</a:t>
            </a:r>
            <a:r>
              <a:rPr lang="ja-JP" altLang="en-US" sz="1600" dirty="0">
                <a:latin typeface="Arial" panose="020B0604020202020204" pitchFamily="34" charset="0"/>
              </a:rPr>
              <a:t>をクリック→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SPICE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Si4410DY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から</a:t>
            </a:r>
            <a:r>
              <a:rPr kumimoji="1"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SIMPLIS</a:t>
            </a:r>
            <a:r>
              <a:rPr kumimoji="1"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モデルが抽出される</a:t>
            </a:r>
            <a:endParaRPr kumimoji="1"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※SIMPLIS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モデルを最適化するには、実際の回路を反映した抽出条件を用いる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7.png">
            <a:extLst>
              <a:ext uri="{FF2B5EF4-FFF2-40B4-BE49-F238E27FC236}">
                <a16:creationId xmlns:a16="http://schemas.microsoft.com/office/drawing/2014/main" id="{BD75835C-F1E3-4999-B2B9-63315EC895A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8224" y="2409859"/>
            <a:ext cx="4000000" cy="3611429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C410D81B-8C4E-4B79-82E9-94F5C920A3D4}"/>
              </a:ext>
            </a:extLst>
          </p:cNvPr>
          <p:cNvSpPr/>
          <p:nvPr/>
        </p:nvSpPr>
        <p:spPr>
          <a:xfrm>
            <a:off x="4860032" y="3907738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A802138F-C4CF-4718-A1A1-B35512FE3F43}"/>
              </a:ext>
            </a:extLst>
          </p:cNvPr>
          <p:cNvSpPr/>
          <p:nvPr/>
        </p:nvSpPr>
        <p:spPr>
          <a:xfrm>
            <a:off x="4860032" y="4119015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7C586C8-8D5E-40B7-A3D8-3165EBB0D69D}"/>
              </a:ext>
            </a:extLst>
          </p:cNvPr>
          <p:cNvSpPr/>
          <p:nvPr/>
        </p:nvSpPr>
        <p:spPr>
          <a:xfrm>
            <a:off x="4860032" y="4339802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4ABE7527-4167-4BBF-AB38-0D8D117D6C25}"/>
              </a:ext>
            </a:extLst>
          </p:cNvPr>
          <p:cNvSpPr/>
          <p:nvPr/>
        </p:nvSpPr>
        <p:spPr>
          <a:xfrm>
            <a:off x="4860032" y="4526669"/>
            <a:ext cx="360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D702B8B-E203-44C4-A6AE-4503E14E5F1B}"/>
              </a:ext>
            </a:extLst>
          </p:cNvPr>
          <p:cNvSpPr/>
          <p:nvPr/>
        </p:nvSpPr>
        <p:spPr>
          <a:xfrm>
            <a:off x="4211960" y="5646392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6240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FF1B339-CE0C-4121-8082-AFE24E3B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319357A-A492-49B0-8E0F-0B2E62A7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03C01A4-3590-4F7A-A9B2-8D4EB0F7D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ユーザ定義</a:t>
            </a:r>
            <a:r>
              <a:rPr kumimoji="1" lang="ja-JP" altLang="en-US" dirty="0"/>
              <a:t>モデル</a:t>
            </a:r>
            <a:r>
              <a:rPr lang="ja-JP" altLang="en-US" dirty="0"/>
              <a:t>への</a:t>
            </a:r>
            <a:r>
              <a:rPr kumimoji="1" lang="ja-JP" altLang="en-US" dirty="0"/>
              <a:t>変更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F42425-0D6E-43FE-B9BB-4FCABABA3445}"/>
              </a:ext>
            </a:extLst>
          </p:cNvPr>
          <p:cNvSpPr txBox="1"/>
          <p:nvPr/>
        </p:nvSpPr>
        <p:spPr>
          <a:xfrm>
            <a:off x="971600" y="1273731"/>
            <a:ext cx="754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ダイオード</a:t>
            </a:r>
            <a:r>
              <a:rPr kumimoji="1" lang="en-US" altLang="ja-JP" sz="1600" b="1" dirty="0">
                <a:latin typeface="Arial" panose="020B0604020202020204" pitchFamily="34" charset="0"/>
              </a:rPr>
              <a:t>D1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Extract Diode Parameters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User-defined</a:t>
            </a:r>
            <a:r>
              <a:rPr lang="ja-JP" altLang="en-US" sz="1600" dirty="0">
                <a:latin typeface="Arial" panose="020B0604020202020204" pitchFamily="34" charset="0"/>
              </a:rPr>
              <a:t>ラジオボタンを選択→下記のように</a:t>
            </a:r>
            <a:r>
              <a:rPr lang="en-US" altLang="ja-JP" sz="1600" b="1" dirty="0">
                <a:latin typeface="Arial" panose="020B0604020202020204" pitchFamily="34" charset="0"/>
              </a:rPr>
              <a:t>User-defined parameters</a:t>
            </a:r>
            <a:r>
              <a:rPr lang="ja-JP" altLang="en-US" sz="1600" dirty="0">
                <a:latin typeface="Arial" panose="020B0604020202020204" pitchFamily="34" charset="0"/>
              </a:rPr>
              <a:t>の値を変更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セグメントのモデルに変わる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2_SIMPLIS_tutorial_buck_converter.sxsch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0.png">
            <a:extLst>
              <a:ext uri="{FF2B5EF4-FFF2-40B4-BE49-F238E27FC236}">
                <a16:creationId xmlns:a16="http://schemas.microsoft.com/office/drawing/2014/main" id="{30D9083D-A571-4AF5-881E-E617A59D795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564904"/>
            <a:ext cx="3410952" cy="3349048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6E2C221D-90CB-4E42-AB68-8AD186C659DB}"/>
              </a:ext>
            </a:extLst>
          </p:cNvPr>
          <p:cNvSpPr/>
          <p:nvPr/>
        </p:nvSpPr>
        <p:spPr>
          <a:xfrm>
            <a:off x="4788024" y="3573032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A24F327-B768-4BCD-8D04-2C444FBBCD1E}"/>
              </a:ext>
            </a:extLst>
          </p:cNvPr>
          <p:cNvSpPr/>
          <p:nvPr/>
        </p:nvSpPr>
        <p:spPr>
          <a:xfrm>
            <a:off x="4788024" y="374561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CD16748-F727-4A61-B4F0-B8DC9CD2E66D}"/>
              </a:ext>
            </a:extLst>
          </p:cNvPr>
          <p:cNvSpPr/>
          <p:nvPr/>
        </p:nvSpPr>
        <p:spPr>
          <a:xfrm>
            <a:off x="4788024" y="3928309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1238CA41-226C-4C29-8E08-B5B6D9CE2EAA}"/>
              </a:ext>
            </a:extLst>
          </p:cNvPr>
          <p:cNvSpPr/>
          <p:nvPr/>
        </p:nvSpPr>
        <p:spPr>
          <a:xfrm>
            <a:off x="4788024" y="410090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A9B53A5-09F9-45F5-BA90-F45F40C33C06}"/>
              </a:ext>
            </a:extLst>
          </p:cNvPr>
          <p:cNvSpPr/>
          <p:nvPr/>
        </p:nvSpPr>
        <p:spPr>
          <a:xfrm>
            <a:off x="4788024" y="4278823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C32B5808-92FC-4C71-8915-8DCD4FFD06E8}"/>
              </a:ext>
            </a:extLst>
          </p:cNvPr>
          <p:cNvSpPr/>
          <p:nvPr/>
        </p:nvSpPr>
        <p:spPr>
          <a:xfrm>
            <a:off x="2920579" y="3659313"/>
            <a:ext cx="79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4E9560CD-8892-4363-A097-F7BCF1250FCF}"/>
              </a:ext>
            </a:extLst>
          </p:cNvPr>
          <p:cNvSpPr/>
          <p:nvPr/>
        </p:nvSpPr>
        <p:spPr>
          <a:xfrm>
            <a:off x="4245299" y="5598787"/>
            <a:ext cx="72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750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596394B-6FA4-4622-AEB9-55392FBFF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E66F1C-D4FA-4F53-963C-BAFE6F903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E77845A-9D6B-4F03-A278-9ED5ABBBD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過渡解析を実行する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05838ED-A9D4-4D34-8D30-C4682F1CB1A6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タブ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をクリック→下記のように設定→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波形ビューアが開き、カーブが表示される（右図）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3_SIMPLIS_tutorial_buck_converter.sxsch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2.png">
            <a:extLst>
              <a:ext uri="{FF2B5EF4-FFF2-40B4-BE49-F238E27FC236}">
                <a16:creationId xmlns:a16="http://schemas.microsoft.com/office/drawing/2014/main" id="{9D699F1C-A661-4D21-8848-C3A1B62DEF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3893333" cy="3246667"/>
          </a:xfrm>
          <a:prstGeom prst="rect">
            <a:avLst/>
          </a:prstGeom>
        </p:spPr>
      </p:pic>
      <p:pic>
        <p:nvPicPr>
          <p:cNvPr id="8" name="image43.png">
            <a:extLst>
              <a:ext uri="{FF2B5EF4-FFF2-40B4-BE49-F238E27FC236}">
                <a16:creationId xmlns:a16="http://schemas.microsoft.com/office/drawing/2014/main" id="{F3337947-70BF-46E4-93D3-979C9ED08FE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571211"/>
            <a:ext cx="3428572" cy="3428572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B4ADDD80-C406-460F-A747-B261AB563148}"/>
              </a:ext>
            </a:extLst>
          </p:cNvPr>
          <p:cNvSpPr/>
          <p:nvPr/>
        </p:nvSpPr>
        <p:spPr>
          <a:xfrm>
            <a:off x="3419872" y="3505767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AA59A88-FAA9-4E4E-8E47-9132FADB5FAC}"/>
              </a:ext>
            </a:extLst>
          </p:cNvPr>
          <p:cNvSpPr/>
          <p:nvPr/>
        </p:nvSpPr>
        <p:spPr>
          <a:xfrm>
            <a:off x="3419872" y="3942594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D0E6ECE7-31AD-4379-92F0-7A89E308C8C1}"/>
              </a:ext>
            </a:extLst>
          </p:cNvPr>
          <p:cNvSpPr/>
          <p:nvPr/>
        </p:nvSpPr>
        <p:spPr>
          <a:xfrm>
            <a:off x="1907752" y="3308795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115CD80-90F9-410E-B57B-0825B61B5BA0}"/>
              </a:ext>
            </a:extLst>
          </p:cNvPr>
          <p:cNvSpPr/>
          <p:nvPr/>
        </p:nvSpPr>
        <p:spPr>
          <a:xfrm>
            <a:off x="2339752" y="2891036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AA5E6FB-6B67-4B42-8FAC-4F683E220602}"/>
              </a:ext>
            </a:extLst>
          </p:cNvPr>
          <p:cNvSpPr/>
          <p:nvPr/>
        </p:nvSpPr>
        <p:spPr>
          <a:xfrm>
            <a:off x="1489945" y="547438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2578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C8CF812-E67B-4AB4-8043-F332FA3D6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6667D98-AF7B-4421-A77D-77BD9EFA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37655193-930F-4F91-A064-35AFB3B85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POP</a:t>
            </a:r>
            <a:r>
              <a:rPr kumimoji="1" lang="ja-JP" altLang="en-US" dirty="0"/>
              <a:t>トリガーを回路図に追加する</a:t>
            </a:r>
          </a:p>
        </p:txBody>
      </p:sp>
      <p:pic>
        <p:nvPicPr>
          <p:cNvPr id="5" name="image44.png">
            <a:extLst>
              <a:ext uri="{FF2B5EF4-FFF2-40B4-BE49-F238E27FC236}">
                <a16:creationId xmlns:a16="http://schemas.microsoft.com/office/drawing/2014/main" id="{5892B0B9-56B1-489D-AAD4-B915291F23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767169"/>
            <a:ext cx="5323809" cy="303809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9D7B42-8D18-49FE-885D-F064AC9912A1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パーツセレクタの</a:t>
            </a:r>
            <a:r>
              <a:rPr lang="en-US" altLang="ja-JP" sz="1600" b="1" dirty="0">
                <a:latin typeface="Arial" panose="020B0604020202020204" pitchFamily="34" charset="0"/>
              </a:rPr>
              <a:t>Commonly Used Parts </a:t>
            </a:r>
            <a:r>
              <a:rPr lang="en-US" altLang="ja-JP" sz="1600" dirty="0">
                <a:latin typeface="Arial" panose="020B0604020202020204" pitchFamily="34" charset="0"/>
              </a:rPr>
              <a:t>&gt;</a:t>
            </a:r>
            <a:r>
              <a:rPr lang="en-US" altLang="ja-JP" sz="1600" b="1" dirty="0">
                <a:latin typeface="Arial" panose="020B0604020202020204" pitchFamily="34" charset="0"/>
              </a:rPr>
              <a:t> POP Triger Schematic Device</a:t>
            </a:r>
            <a:r>
              <a:rPr lang="ja-JP" altLang="en-US" sz="1600" dirty="0">
                <a:latin typeface="Arial" panose="020B0604020202020204" pitchFamily="34" charset="0"/>
              </a:rPr>
              <a:t>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POP Triger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が表示される</a:t>
            </a:r>
            <a:r>
              <a:rPr lang="ja-JP" altLang="en-US" sz="1600" dirty="0">
                <a:latin typeface="Arial" panose="020B0604020202020204" pitchFamily="34" charset="0"/>
              </a:rPr>
              <a:t>→回路図をクリック→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POP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Triger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が配置される</a:t>
            </a:r>
            <a:r>
              <a:rPr lang="ja-JP" altLang="en-US" sz="1600" dirty="0">
                <a:latin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</a:rPr>
              <a:t>POP Triger</a:t>
            </a:r>
            <a:r>
              <a:rPr lang="ja-JP" altLang="en-US" sz="1600" dirty="0">
                <a:latin typeface="Arial" panose="020B0604020202020204" pitchFamily="34" charset="0"/>
              </a:rPr>
              <a:t>の左側のラインから、</a:t>
            </a:r>
            <a:r>
              <a:rPr lang="en-US" altLang="ja-JP" sz="1600" dirty="0">
                <a:latin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</a:rPr>
              <a:t>SW</a:t>
            </a:r>
            <a:r>
              <a:rPr lang="ja-JP" altLang="ja-JP" sz="1600" dirty="0">
                <a:latin typeface="Arial" panose="020B0604020202020204" pitchFamily="34" charset="0"/>
              </a:rPr>
              <a:t>プローブに接続するライン</a:t>
            </a:r>
            <a:r>
              <a:rPr lang="ja-JP" altLang="en-US" sz="1600" dirty="0">
                <a:latin typeface="Arial" panose="020B0604020202020204" pitchFamily="34" charset="0"/>
              </a:rPr>
              <a:t>までを配線→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スイッチングノードが周期源となる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29A5D9F-769F-47EE-89E9-04243F27AE09}"/>
              </a:ext>
            </a:extLst>
          </p:cNvPr>
          <p:cNvSpPr/>
          <p:nvPr/>
        </p:nvSpPr>
        <p:spPr>
          <a:xfrm>
            <a:off x="4572000" y="2564904"/>
            <a:ext cx="1080000" cy="108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553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D92A596-6E53-4F0F-B02F-A0FE633AC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C99601-B761-4E6F-BD66-7CF2B4FD0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F62A044-61ED-4276-85F3-2C6ADA118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POP</a:t>
            </a:r>
            <a:r>
              <a:rPr kumimoji="1" lang="ja-JP" altLang="en-US" dirty="0"/>
              <a:t>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60777D6-816D-4C64-8885-D5D49A26CB17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Periodic Operating Point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タブ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をクリック→下記のように設定→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波形ビューアに定常状態のカーブが表示される（右図）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4_SIMPLIS_tutorial_buck_converter.sxsch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45.png">
            <a:extLst>
              <a:ext uri="{FF2B5EF4-FFF2-40B4-BE49-F238E27FC236}">
                <a16:creationId xmlns:a16="http://schemas.microsoft.com/office/drawing/2014/main" id="{9DF02918-A229-4791-804C-071EC8A2D98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64724"/>
            <a:ext cx="3900000" cy="3246667"/>
          </a:xfrm>
          <a:prstGeom prst="rect">
            <a:avLst/>
          </a:prstGeom>
        </p:spPr>
      </p:pic>
      <p:pic>
        <p:nvPicPr>
          <p:cNvPr id="7" name="image46.png">
            <a:extLst>
              <a:ext uri="{FF2B5EF4-FFF2-40B4-BE49-F238E27FC236}">
                <a16:creationId xmlns:a16="http://schemas.microsoft.com/office/drawing/2014/main" id="{5E58E425-F16C-41DD-8684-3FCEA66480D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1860" y="2664724"/>
            <a:ext cx="3428572" cy="342857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DCB7E01-7250-457B-8E35-106366138C6D}"/>
              </a:ext>
            </a:extLst>
          </p:cNvPr>
          <p:cNvSpPr txBox="1"/>
          <p:nvPr/>
        </p:nvSpPr>
        <p:spPr>
          <a:xfrm>
            <a:off x="6304072" y="3539853"/>
            <a:ext cx="2077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完全に定常状態になっている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030FDCC-F20B-4D64-ACAF-338447BE39A1}"/>
              </a:ext>
            </a:extLst>
          </p:cNvPr>
          <p:cNvSpPr/>
          <p:nvPr/>
        </p:nvSpPr>
        <p:spPr>
          <a:xfrm>
            <a:off x="957424" y="2986097"/>
            <a:ext cx="100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BF121A2-D74D-49BB-B248-05574C3E34D5}"/>
              </a:ext>
            </a:extLst>
          </p:cNvPr>
          <p:cNvSpPr/>
          <p:nvPr/>
        </p:nvSpPr>
        <p:spPr>
          <a:xfrm>
            <a:off x="3419872" y="3250314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FED5379-0C5E-457A-ADC9-5D5487CB1F73}"/>
              </a:ext>
            </a:extLst>
          </p:cNvPr>
          <p:cNvSpPr/>
          <p:nvPr/>
        </p:nvSpPr>
        <p:spPr>
          <a:xfrm>
            <a:off x="3419872" y="4047177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BB5D81A-1598-41ED-823E-FBDA8EFF1B31}"/>
              </a:ext>
            </a:extLst>
          </p:cNvPr>
          <p:cNvSpPr/>
          <p:nvPr/>
        </p:nvSpPr>
        <p:spPr>
          <a:xfrm>
            <a:off x="2123776" y="4805928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E50A046-464B-4550-A509-404609FB73B9}"/>
              </a:ext>
            </a:extLst>
          </p:cNvPr>
          <p:cNvSpPr/>
          <p:nvPr/>
        </p:nvSpPr>
        <p:spPr>
          <a:xfrm>
            <a:off x="1489945" y="5574208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68F01D3-E087-455D-B355-CE0C80D113EC}"/>
              </a:ext>
            </a:extLst>
          </p:cNvPr>
          <p:cNvSpPr txBox="1"/>
          <p:nvPr/>
        </p:nvSpPr>
        <p:spPr>
          <a:xfrm>
            <a:off x="1547664" y="4520153"/>
            <a:ext cx="3560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スイッチング周期よりも大きく設定（</a:t>
            </a:r>
            <a:r>
              <a:rPr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2</a:t>
            </a:r>
            <a:r>
              <a:rPr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倍未満を推奨</a:t>
            </a:r>
            <a:r>
              <a:rPr lang="ja-JP" altLang="en-US" sz="1200" dirty="0">
                <a:latin typeface="Arial" panose="020B0604020202020204" pitchFamily="34" charset="0"/>
              </a:rPr>
              <a:t>）</a:t>
            </a:r>
            <a:endParaRPr lang="en-US" altLang="ja-JP" sz="1200" dirty="0">
              <a:latin typeface="Arial" panose="020B0604020202020204" pitchFamily="34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91E80FC-5047-423C-89F2-7F2204965525}"/>
              </a:ext>
            </a:extLst>
          </p:cNvPr>
          <p:cNvCxnSpPr>
            <a:cxnSpLocks/>
          </p:cNvCxnSpPr>
          <p:nvPr/>
        </p:nvCxnSpPr>
        <p:spPr>
          <a:xfrm rot="-2700000">
            <a:off x="1361472" y="47549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4000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EE89FCF-C6D6-48FC-968F-E541F1723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48251"/>
            <a:ext cx="3086100" cy="365125"/>
          </a:xfrm>
        </p:spPr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C34CBA7-2D98-4CAB-8C1D-C1EB7F7F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0AAC7D6C-F9BB-40C9-8394-B7D0D8667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</a:t>
            </a:r>
            <a:r>
              <a:rPr kumimoji="1" lang="ja-JP" altLang="en-US" dirty="0"/>
              <a:t>解析の回路図を</a:t>
            </a:r>
            <a:r>
              <a:rPr lang="ja-JP" altLang="en-US" dirty="0"/>
              <a:t>作成</a:t>
            </a:r>
            <a:r>
              <a:rPr kumimoji="1" lang="ja-JP" altLang="en-US" dirty="0"/>
              <a:t>する</a:t>
            </a:r>
          </a:p>
        </p:txBody>
      </p:sp>
      <p:pic>
        <p:nvPicPr>
          <p:cNvPr id="8" name="image61.png">
            <a:extLst>
              <a:ext uri="{FF2B5EF4-FFF2-40B4-BE49-F238E27FC236}">
                <a16:creationId xmlns:a16="http://schemas.microsoft.com/office/drawing/2014/main" id="{443F81CA-2F2F-486B-9B4E-3D77DAAF010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8677" y="3616393"/>
            <a:ext cx="5287619" cy="246857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16935E4-4627-4D4C-8D8B-99221A598F48}"/>
              </a:ext>
            </a:extLst>
          </p:cNvPr>
          <p:cNvSpPr/>
          <p:nvPr/>
        </p:nvSpPr>
        <p:spPr>
          <a:xfrm>
            <a:off x="971599" y="1268760"/>
            <a:ext cx="754375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下記のシンボルを追加し、下図のように配線する。（教材の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p51-p58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を参照）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V3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デューティサイクルの制御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V4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フローティングゲート駆動電源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交流電源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V5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回路</a:t>
            </a:r>
            <a:r>
              <a:rPr lang="ja-JP" altLang="en-US" sz="16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摂動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コンパレータ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U1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デューティサイクルの変調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マルチレベル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ドライバ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U2</a:t>
            </a:r>
          </a:p>
          <a:p>
            <a:pPr indent="288000"/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ボードプロットプローブ</a:t>
            </a:r>
            <a:endParaRPr lang="en-US" altLang="ja-JP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5_SIMPLIS_tutorial_buck_converter.sxsch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B8348BF-FDB5-485A-91A2-34A4A3B123E2}"/>
              </a:ext>
            </a:extLst>
          </p:cNvPr>
          <p:cNvSpPr>
            <a:spLocks/>
          </p:cNvSpPr>
          <p:nvPr/>
        </p:nvSpPr>
        <p:spPr>
          <a:xfrm>
            <a:off x="5695633" y="3501008"/>
            <a:ext cx="720000" cy="50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FB12A1-3A8A-4ABE-9F97-8FC05910FB4B}"/>
              </a:ext>
            </a:extLst>
          </p:cNvPr>
          <p:cNvSpPr>
            <a:spLocks/>
          </p:cNvSpPr>
          <p:nvPr/>
        </p:nvSpPr>
        <p:spPr>
          <a:xfrm>
            <a:off x="3563888" y="4374630"/>
            <a:ext cx="864000" cy="72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677195E-4B0A-4270-B51F-3294B0DC188F}"/>
              </a:ext>
            </a:extLst>
          </p:cNvPr>
          <p:cNvSpPr>
            <a:spLocks/>
          </p:cNvSpPr>
          <p:nvPr/>
        </p:nvSpPr>
        <p:spPr>
          <a:xfrm>
            <a:off x="2642073" y="5420846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20E0767-B294-4E4C-A2AB-38F9324CE87C}"/>
              </a:ext>
            </a:extLst>
          </p:cNvPr>
          <p:cNvSpPr>
            <a:spLocks/>
          </p:cNvSpPr>
          <p:nvPr/>
        </p:nvSpPr>
        <p:spPr>
          <a:xfrm>
            <a:off x="2637310" y="4912635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9D6DC99-C044-46DF-A0AD-26087F429D40}"/>
              </a:ext>
            </a:extLst>
          </p:cNvPr>
          <p:cNvSpPr>
            <a:spLocks/>
          </p:cNvSpPr>
          <p:nvPr/>
        </p:nvSpPr>
        <p:spPr>
          <a:xfrm>
            <a:off x="4260209" y="4916789"/>
            <a:ext cx="504000" cy="360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D487B14-8487-4C13-9B17-590EF5D932AE}"/>
              </a:ext>
            </a:extLst>
          </p:cNvPr>
          <p:cNvSpPr>
            <a:spLocks/>
          </p:cNvSpPr>
          <p:nvPr/>
        </p:nvSpPr>
        <p:spPr>
          <a:xfrm>
            <a:off x="3050346" y="4365104"/>
            <a:ext cx="360000" cy="57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173055E5-8F51-4B69-A218-0777790A14BD}"/>
              </a:ext>
            </a:extLst>
          </p:cNvPr>
          <p:cNvSpPr>
            <a:spLocks/>
          </p:cNvSpPr>
          <p:nvPr/>
        </p:nvSpPr>
        <p:spPr>
          <a:xfrm>
            <a:off x="3597229" y="5167072"/>
            <a:ext cx="288000" cy="21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C7C2AE7E-4C7D-4F79-9C0B-1BA73346E36F}"/>
              </a:ext>
            </a:extLst>
          </p:cNvPr>
          <p:cNvSpPr>
            <a:spLocks/>
          </p:cNvSpPr>
          <p:nvPr/>
        </p:nvSpPr>
        <p:spPr>
          <a:xfrm>
            <a:off x="3093768" y="5008767"/>
            <a:ext cx="288000" cy="21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43800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512AAB1-3E77-433B-AB74-4D733F8D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846A193-4461-40D4-81C9-BC27E1EA9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5B0AA34-9414-409C-9238-E13A941D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パラメータの値を変更する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22EE1C9-8628-4D2F-A04E-C31A32A890F9}"/>
              </a:ext>
            </a:extLst>
          </p:cNvPr>
          <p:cNvSpPr txBox="1"/>
          <p:nvPr/>
        </p:nvSpPr>
        <p:spPr>
          <a:xfrm>
            <a:off x="971600" y="1273731"/>
            <a:ext cx="75437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</a:rPr>
              <a:t>波形発生器：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Waveform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ダイアログが開く（下図）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Wave shape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Sawtooth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ラジオボタンを選択→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直流電源：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V3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DC Source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DC parameters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110m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マルチレベル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MOSFET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ドライバ：</a:t>
            </a:r>
            <a:r>
              <a:rPr kumimoji="1" lang="en-US" altLang="ja-JP" sz="1600" b="1" dirty="0">
                <a:latin typeface="Arial" panose="020B0604020202020204" pitchFamily="34" charset="0"/>
              </a:rPr>
              <a:t>U2</a:t>
            </a:r>
            <a:r>
              <a:rPr kumimoji="1" lang="ja-JP" altLang="en-US" sz="1600" dirty="0">
                <a:latin typeface="Arial" panose="020B0604020202020204" pitchFamily="34" charset="0"/>
              </a:rPr>
              <a:t>のシンボルをダブルクリック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Multi-Level MOSFET Driver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ダイアログが開く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Model level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に変更→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Use delay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チェックボックスを解除→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シンボルの形が変わる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62.png">
            <a:extLst>
              <a:ext uri="{FF2B5EF4-FFF2-40B4-BE49-F238E27FC236}">
                <a16:creationId xmlns:a16="http://schemas.microsoft.com/office/drawing/2014/main" id="{0D8F5622-3EC0-458E-AA8B-EF65A4859A7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8867" y="3356992"/>
            <a:ext cx="3593333" cy="2793333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679EEA54-EAD6-4797-8EC4-9DD48A290EDB}"/>
              </a:ext>
            </a:extLst>
          </p:cNvPr>
          <p:cNvSpPr/>
          <p:nvPr/>
        </p:nvSpPr>
        <p:spPr>
          <a:xfrm>
            <a:off x="3131840" y="5445240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02491E62-C813-40A7-A1CE-0DC2FD9B2B25}"/>
              </a:ext>
            </a:extLst>
          </p:cNvPr>
          <p:cNvSpPr/>
          <p:nvPr/>
        </p:nvSpPr>
        <p:spPr>
          <a:xfrm>
            <a:off x="5364152" y="4221088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7987AEB-D18F-46C2-8849-23CEA2EB9F05}"/>
              </a:ext>
            </a:extLst>
          </p:cNvPr>
          <p:cNvSpPr/>
          <p:nvPr/>
        </p:nvSpPr>
        <p:spPr>
          <a:xfrm>
            <a:off x="5599236" y="5586953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07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66D463B-F733-469E-94C0-FECF0D50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2AB5F2E-6E10-4599-A9B4-B5C17D55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CF58908-2585-47C0-ACF8-B8D84063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</a:t>
            </a:r>
            <a:r>
              <a:rPr kumimoji="1" lang="ja-JP" altLang="en-US" dirty="0"/>
              <a:t>解析を実行する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95A77C1-77B9-454A-A04F-859324E57FB4}"/>
              </a:ext>
            </a:extLst>
          </p:cNvPr>
          <p:cNvSpPr/>
          <p:nvPr/>
        </p:nvSpPr>
        <p:spPr>
          <a:xfrm>
            <a:off x="971599" y="1268760"/>
            <a:ext cx="75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SIMPLIS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チェックボックスを選択→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POP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チェックボックスがグレーに変わる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波形ビューアにゲインと位相が表示される（右図）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6_SIMPLIS_tutorial_buck_converter.sxsch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image63.png">
            <a:extLst>
              <a:ext uri="{FF2B5EF4-FFF2-40B4-BE49-F238E27FC236}">
                <a16:creationId xmlns:a16="http://schemas.microsoft.com/office/drawing/2014/main" id="{8C510CA4-4E8F-4DAD-81A2-134835D2CD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008" y="2564904"/>
            <a:ext cx="3900000" cy="3246667"/>
          </a:xfrm>
          <a:prstGeom prst="rect">
            <a:avLst/>
          </a:prstGeom>
        </p:spPr>
      </p:pic>
      <p:pic>
        <p:nvPicPr>
          <p:cNvPr id="7" name="image64.png">
            <a:extLst>
              <a:ext uri="{FF2B5EF4-FFF2-40B4-BE49-F238E27FC236}">
                <a16:creationId xmlns:a16="http://schemas.microsoft.com/office/drawing/2014/main" id="{8778D09D-0BC5-4578-8740-2FFD9052BBE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564904"/>
            <a:ext cx="3428572" cy="3428572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E1E11E66-BE11-4CED-8240-F2D5F04EBE6B}"/>
              </a:ext>
            </a:extLst>
          </p:cNvPr>
          <p:cNvSpPr/>
          <p:nvPr/>
        </p:nvSpPr>
        <p:spPr>
          <a:xfrm>
            <a:off x="3419872" y="3323088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ED72E17-3742-4851-BB97-50D46F093757}"/>
              </a:ext>
            </a:extLst>
          </p:cNvPr>
          <p:cNvSpPr/>
          <p:nvPr/>
        </p:nvSpPr>
        <p:spPr>
          <a:xfrm>
            <a:off x="1485182" y="5473826"/>
            <a:ext cx="648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229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9CD9CDDB-9EE0-4AD2-85AE-051335B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BE1385E-D938-4000-B6BB-75902A9C1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917284A-DA9F-44E2-949C-46B6491BB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カーブを別々のグリッドへ出力する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F6767B9-ABD9-4F27-B242-E7BEBB1B5EA6}"/>
              </a:ext>
            </a:extLst>
          </p:cNvPr>
          <p:cNvSpPr/>
          <p:nvPr/>
        </p:nvSpPr>
        <p:spPr>
          <a:xfrm>
            <a:off x="971599" y="1268760"/>
            <a:ext cx="75437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</a:t>
            </a:r>
            <a:r>
              <a:rPr lang="ja-JP" altLang="en-US" sz="1600" dirty="0">
                <a:latin typeface="Arial" panose="020B0604020202020204" pitchFamily="34" charset="0"/>
              </a:rPr>
              <a:t>を閉じる→回路図エディタの</a:t>
            </a:r>
            <a:r>
              <a:rPr lang="en-US" altLang="ja-JP" sz="1600" b="1" dirty="0">
                <a:latin typeface="Arial" panose="020B0604020202020204" pitchFamily="34" charset="0"/>
              </a:rPr>
              <a:t>VOUT</a:t>
            </a:r>
            <a:r>
              <a:rPr lang="ja-JP" altLang="en-US" sz="1600" dirty="0">
                <a:latin typeface="Arial" panose="020B0604020202020204" pitchFamily="34" charset="0"/>
              </a:rPr>
              <a:t>プローブをダブルクリック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Probe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ダイアログボックスが開く（左図）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Use named grid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を選択し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 </a:t>
            </a:r>
            <a:r>
              <a:rPr lang="en-US" altLang="ja-JP" sz="1600" b="1" dirty="0">
                <a:latin typeface="Arial" panose="020B0604020202020204" pitchFamily="34" charset="0"/>
              </a:rPr>
              <a:t>IL</a:t>
            </a:r>
            <a:r>
              <a:rPr lang="ja-JP" altLang="en-US" sz="1600" dirty="0">
                <a:latin typeface="Arial" panose="020B0604020202020204" pitchFamily="34" charset="0"/>
              </a:rPr>
              <a:t>プローブ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をダブルクリック→ 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Probe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ダイアログボックスが開く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Use named grid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Axis name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欄に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currents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と入力し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波形ビューアにカーブが別々に表示される（右図）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7_SIMPLIS_tutorial_buck_converter.sxsch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13E586-7774-4792-98FC-FE274B0B0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454" y="2963763"/>
            <a:ext cx="3097530" cy="305752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471E0B7-BDF3-457F-AA68-84F097C9A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895" y="2992908"/>
            <a:ext cx="3338513" cy="3100388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AA5B10BA-3948-42FE-B33D-BE09F1BD6032}"/>
              </a:ext>
            </a:extLst>
          </p:cNvPr>
          <p:cNvSpPr/>
          <p:nvPr/>
        </p:nvSpPr>
        <p:spPr>
          <a:xfrm>
            <a:off x="1456678" y="4230629"/>
            <a:ext cx="64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0D4490-2374-439E-888E-DEBB7CB4A3AF}"/>
              </a:ext>
            </a:extLst>
          </p:cNvPr>
          <p:cNvSpPr/>
          <p:nvPr/>
        </p:nvSpPr>
        <p:spPr>
          <a:xfrm>
            <a:off x="4716016" y="2780928"/>
            <a:ext cx="3815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カーブはラベル名の</a:t>
            </a:r>
            <a:r>
              <a:rPr kumimoji="1" lang="ja-JP" alt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アルファベット順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に上から表示される</a:t>
            </a:r>
            <a:endParaRPr lang="ja-JP" altLang="en-US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830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DF0F71DE-D209-43CF-A55C-3F9E4510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9C83B8F-B31C-4352-9B06-7F604FDA5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39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A425351-8B25-44B0-96C9-24376D8C8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グラフのグリッドを並べ替える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03E4373-2385-4A06-B7DB-4A09AADE12D3}"/>
              </a:ext>
            </a:extLst>
          </p:cNvPr>
          <p:cNvSpPr/>
          <p:nvPr/>
        </p:nvSpPr>
        <p:spPr>
          <a:xfrm>
            <a:off x="971599" y="1268760"/>
            <a:ext cx="75437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波形ビューア</a:t>
            </a:r>
            <a:r>
              <a:rPr lang="ja-JP" altLang="en-US" sz="1600" dirty="0">
                <a:latin typeface="Arial" panose="020B0604020202020204" pitchFamily="34" charset="0"/>
              </a:rPr>
              <a:t>を閉じる→回路図エディタの</a:t>
            </a:r>
            <a:r>
              <a:rPr lang="en-US" altLang="ja-JP" sz="1600" b="1" dirty="0">
                <a:latin typeface="Arial" panose="020B0604020202020204" pitchFamily="34" charset="0"/>
              </a:rPr>
              <a:t>VOUT</a:t>
            </a:r>
            <a:r>
              <a:rPr lang="ja-JP" altLang="en-US" sz="1600" dirty="0">
                <a:latin typeface="Arial" panose="020B0604020202020204" pitchFamily="34" charset="0"/>
              </a:rPr>
              <a:t>プローブをダブルクリック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Probe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ダイアログボックスが開く（左図）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Arbitrary string to specify order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欄に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と入力し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波形ビューアで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</a:rPr>
              <a:t>VOUT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のカーブが一番上に表示される（右図）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※ 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よりもアルファベット順が小さい文字を入力すれば、同じ結果になる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</a:rPr>
              <a:t>注：この状態の回路図は</a:t>
            </a:r>
            <a:r>
              <a:rPr lang="en-US" altLang="ja-JP" sz="1600" b="1" dirty="0">
                <a:latin typeface="Arial" panose="020B0604020202020204" pitchFamily="34" charset="0"/>
              </a:rPr>
              <a:t>8_SIMPLIS_tutorial_buck_converter.sxsch</a:t>
            </a:r>
            <a:r>
              <a:rPr lang="ja-JP" altLang="en-US" sz="1600" dirty="0">
                <a:latin typeface="Arial" panose="020B0604020202020204" pitchFamily="34" charset="0"/>
              </a:rPr>
              <a:t>から読込める</a:t>
            </a:r>
            <a:endParaRPr lang="en-US" altLang="ja-JP" sz="1600" dirty="0">
              <a:latin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AE1B346-9C8B-49E9-957B-E7C31628F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454" y="2924944"/>
            <a:ext cx="3097530" cy="305752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B7CEF9E-E2C1-4827-A08D-2D5414841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470" y="2925663"/>
            <a:ext cx="3309938" cy="3095625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299AD42D-CB66-41BF-8E4D-F939754FE869}"/>
              </a:ext>
            </a:extLst>
          </p:cNvPr>
          <p:cNvSpPr/>
          <p:nvPr/>
        </p:nvSpPr>
        <p:spPr>
          <a:xfrm>
            <a:off x="1403680" y="5195292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1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BF620DC-84C2-44F0-A594-B79B7B98F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E03AE53-A4AE-43A1-8D7F-39A201E4B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1434262-83D0-4BD1-85A2-54091167B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部品を配置する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AA1E24A-9A3A-451A-92D2-6ED433582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11764"/>
            <a:ext cx="5723810" cy="30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554F66-21EE-4F5A-9636-FAF8138D2920}"/>
              </a:ext>
            </a:extLst>
          </p:cNvPr>
          <p:cNvSpPr/>
          <p:nvPr/>
        </p:nvSpPr>
        <p:spPr>
          <a:xfrm>
            <a:off x="971600" y="1268760"/>
            <a:ext cx="75437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新しい</a:t>
            </a:r>
            <a:r>
              <a:rPr lang="ja-JP" altLang="en-US" sz="1600" dirty="0">
                <a:latin typeface="Arial" panose="020B0604020202020204" pitchFamily="34" charset="0"/>
              </a:rPr>
              <a:t>回路図の作成：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SIMetrix Schematic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部品の配置：ツールバーの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部品配置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ボタンをクリック→回路図に戻す→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部品が配置される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→右クリックして終了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部品の移動：部品をクリックしてドラッグ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複数の部品の移動：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キーを押しながら部品をクリック→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キーを離す→いずれかの部品をクリックしてドラッグ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部品の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度回転：部品をクリック→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F5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キーを押す、または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回転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D6130FD-6A96-4910-82C3-46F3B19D6567}"/>
              </a:ext>
            </a:extLst>
          </p:cNvPr>
          <p:cNvCxnSpPr>
            <a:cxnSpLocks/>
          </p:cNvCxnSpPr>
          <p:nvPr/>
        </p:nvCxnSpPr>
        <p:spPr>
          <a:xfrm rot="2700000" flipV="1">
            <a:off x="3379528" y="3507681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14376D-D86B-4726-96FE-D5CB559923A7}"/>
              </a:ext>
            </a:extLst>
          </p:cNvPr>
          <p:cNvSpPr txBox="1"/>
          <p:nvPr/>
        </p:nvSpPr>
        <p:spPr>
          <a:xfrm>
            <a:off x="3635896" y="3512041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回転ボタン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C27172-3BAE-4265-A1A4-C4F94B37579A}"/>
              </a:ext>
            </a:extLst>
          </p:cNvPr>
          <p:cNvSpPr txBox="1"/>
          <p:nvPr/>
        </p:nvSpPr>
        <p:spPr>
          <a:xfrm>
            <a:off x="5724128" y="3510534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様々な部品配置ボタン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AC9DF-2821-46EE-9921-CB8D27D03BA5}"/>
              </a:ext>
            </a:extLst>
          </p:cNvPr>
          <p:cNvSpPr txBox="1"/>
          <p:nvPr/>
        </p:nvSpPr>
        <p:spPr>
          <a:xfrm>
            <a:off x="4799637" y="380007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抵抗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F35FCB-A163-49DF-A32D-10C864E8FE7B}"/>
              </a:ext>
            </a:extLst>
          </p:cNvPr>
          <p:cNvSpPr txBox="1"/>
          <p:nvPr/>
        </p:nvSpPr>
        <p:spPr>
          <a:xfrm>
            <a:off x="4355976" y="4088105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グランド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25DC74-2360-4836-9F67-9DE5432DE568}"/>
              </a:ext>
            </a:extLst>
          </p:cNvPr>
          <p:cNvSpPr txBox="1"/>
          <p:nvPr/>
        </p:nvSpPr>
        <p:spPr>
          <a:xfrm>
            <a:off x="5418219" y="4376137"/>
            <a:ext cx="881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オペアンプ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6CBCFD-E905-4C92-9EB9-23DCA18A64ED}"/>
              </a:ext>
            </a:extLst>
          </p:cNvPr>
          <p:cNvSpPr txBox="1"/>
          <p:nvPr/>
        </p:nvSpPr>
        <p:spPr>
          <a:xfrm>
            <a:off x="4427984" y="480818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電圧源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0D720D2-082B-49DF-81C7-ADAF9B435986}"/>
              </a:ext>
            </a:extLst>
          </p:cNvPr>
          <p:cNvSpPr/>
          <p:nvPr/>
        </p:nvSpPr>
        <p:spPr>
          <a:xfrm>
            <a:off x="3150892" y="3405481"/>
            <a:ext cx="4248000" cy="2376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94C7C7B-1123-46F7-9AF8-F86DAF7E43DF}"/>
              </a:ext>
            </a:extLst>
          </p:cNvPr>
          <p:cNvCxnSpPr>
            <a:cxnSpLocks/>
          </p:cNvCxnSpPr>
          <p:nvPr/>
        </p:nvCxnSpPr>
        <p:spPr>
          <a:xfrm rot="2700000" flipV="1">
            <a:off x="7350512" y="439492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846A451-58E0-4F47-B1B9-76D0DD7D74ED}"/>
              </a:ext>
            </a:extLst>
          </p:cNvPr>
          <p:cNvSpPr txBox="1"/>
          <p:nvPr/>
        </p:nvSpPr>
        <p:spPr>
          <a:xfrm>
            <a:off x="7535941" y="4365104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回路図エディタ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0F8A8640-048D-477C-BB13-BD1E070D3EA8}"/>
              </a:ext>
            </a:extLst>
          </p:cNvPr>
          <p:cNvSpPr/>
          <p:nvPr/>
        </p:nvSpPr>
        <p:spPr>
          <a:xfrm>
            <a:off x="5796136" y="5905847"/>
            <a:ext cx="432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31151C9-647E-4047-AA55-6017697E39E4}"/>
              </a:ext>
            </a:extLst>
          </p:cNvPr>
          <p:cNvCxnSpPr>
            <a:cxnSpLocks/>
          </p:cNvCxnSpPr>
          <p:nvPr/>
        </p:nvCxnSpPr>
        <p:spPr>
          <a:xfrm rot="2700000" flipV="1">
            <a:off x="6124544" y="6097656"/>
            <a:ext cx="216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6356C7-295B-4A4F-9EC3-F314F558720A}"/>
              </a:ext>
            </a:extLst>
          </p:cNvPr>
          <p:cNvSpPr txBox="1"/>
          <p:nvPr/>
        </p:nvSpPr>
        <p:spPr>
          <a:xfrm>
            <a:off x="6237050" y="6032321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SIMetrix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モード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4FDFAB2-2ED4-423D-96FA-AEFBD2ACBCDC}"/>
              </a:ext>
            </a:extLst>
          </p:cNvPr>
          <p:cNvSpPr txBox="1"/>
          <p:nvPr/>
        </p:nvSpPr>
        <p:spPr>
          <a:xfrm>
            <a:off x="3419872" y="5456257"/>
            <a:ext cx="3421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クリックした（選択された）部品は青色で表示される</a:t>
            </a: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5AEADE18-A95E-40E6-94BA-F10006E105C5}"/>
              </a:ext>
            </a:extLst>
          </p:cNvPr>
          <p:cNvSpPr/>
          <p:nvPr/>
        </p:nvSpPr>
        <p:spPr>
          <a:xfrm>
            <a:off x="4869558" y="3212976"/>
            <a:ext cx="2160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F6CB96F6-0A17-4701-95D9-3ED0AC73969C}"/>
              </a:ext>
            </a:extLst>
          </p:cNvPr>
          <p:cNvSpPr/>
          <p:nvPr/>
        </p:nvSpPr>
        <p:spPr>
          <a:xfrm>
            <a:off x="1619672" y="3140984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F9E7B1C-AA01-48B7-AED2-AF21268987C9}"/>
              </a:ext>
            </a:extLst>
          </p:cNvPr>
          <p:cNvSpPr txBox="1"/>
          <p:nvPr/>
        </p:nvSpPr>
        <p:spPr>
          <a:xfrm>
            <a:off x="4355976" y="5240233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グランド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B6E331-C046-4EAF-853A-ECCF87C9B71D}"/>
              </a:ext>
            </a:extLst>
          </p:cNvPr>
          <p:cNvSpPr txBox="1"/>
          <p:nvPr/>
        </p:nvSpPr>
        <p:spPr>
          <a:xfrm>
            <a:off x="6012160" y="37890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抵抗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EAA0344-A5B4-437F-895D-B37C8921C609}"/>
              </a:ext>
            </a:extLst>
          </p:cNvPr>
          <p:cNvCxnSpPr>
            <a:cxnSpLocks/>
          </p:cNvCxnSpPr>
          <p:nvPr/>
        </p:nvCxnSpPr>
        <p:spPr>
          <a:xfrm rot="2700000" flipV="1">
            <a:off x="5455384" y="3517744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0315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1420B20-AEF5-4D56-8D63-E40530F30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インターソフト技術セミナー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B84357-83C1-4848-B624-8E16994CB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40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F895DC0-F898-4850-9AE1-610B422F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さらなる学習</a:t>
            </a:r>
            <a:r>
              <a:rPr kumimoji="1" lang="ja-JP" altLang="en-US" dirty="0"/>
              <a:t>のために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16D98D-C1B2-4458-83D7-D3CECB5D919F}"/>
              </a:ext>
            </a:extLst>
          </p:cNvPr>
          <p:cNvSpPr txBox="1"/>
          <p:nvPr/>
        </p:nvSpPr>
        <p:spPr>
          <a:xfrm>
            <a:off x="971600" y="1273731"/>
            <a:ext cx="770485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</a:rPr>
              <a:t>SIMPLIS</a:t>
            </a:r>
            <a:r>
              <a:rPr lang="ja-JP" altLang="en-US" sz="1600" dirty="0">
                <a:latin typeface="Arial" panose="020B0604020202020204" pitchFamily="34" charset="0"/>
              </a:rPr>
              <a:t>の教材の</a:t>
            </a:r>
            <a:r>
              <a:rPr lang="en-US" altLang="ja-JP" sz="1600" dirty="0">
                <a:latin typeface="Arial" panose="020B0604020202020204" pitchFamily="34" charset="0"/>
              </a:rPr>
              <a:t>p75</a:t>
            </a:r>
            <a:r>
              <a:rPr lang="ja-JP" altLang="en-US" sz="1600" dirty="0">
                <a:latin typeface="Arial" panose="020B0604020202020204" pitchFamily="34" charset="0"/>
              </a:rPr>
              <a:t>以降に下記の説明があります。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</a:rPr>
              <a:t>(1) </a:t>
            </a:r>
            <a:r>
              <a:rPr lang="ja-JP" altLang="en-US" sz="1600" dirty="0">
                <a:latin typeface="Arial" panose="020B0604020202020204" pitchFamily="34" charset="0"/>
              </a:rPr>
              <a:t>シミュレーション結果の管理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波形</a:t>
            </a:r>
            <a:r>
              <a:rPr lang="ja-JP" altLang="en-US" sz="1600" dirty="0">
                <a:latin typeface="Arial" panose="020B0604020202020204" pitchFamily="34" charset="0"/>
              </a:rPr>
              <a:t>を表示するランの数の設定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Arial" panose="020B0604020202020204" pitchFamily="34" charset="0"/>
              </a:rPr>
              <a:t>カーブ</a:t>
            </a:r>
            <a:r>
              <a:rPr lang="ja-JP" altLang="ja-JP" sz="1600" dirty="0">
                <a:latin typeface="Arial" panose="020B0604020202020204" pitchFamily="34" charset="0"/>
              </a:rPr>
              <a:t>への測定の追加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Arial" panose="020B0604020202020204" pitchFamily="34" charset="0"/>
              </a:rPr>
              <a:t>固定</a:t>
            </a:r>
            <a:r>
              <a:rPr lang="ja-JP" altLang="ja-JP" sz="1600" dirty="0">
                <a:latin typeface="Arial" panose="020B0604020202020204" pitchFamily="34" charset="0"/>
              </a:rPr>
              <a:t>プローブへの測定の追加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</a:rPr>
              <a:t>(2) </a:t>
            </a:r>
            <a:r>
              <a:rPr lang="ja-JP" altLang="en-US" sz="1600" dirty="0">
                <a:latin typeface="Arial" panose="020B0604020202020204" pitchFamily="34" charset="0"/>
              </a:rPr>
              <a:t>高レベルのモデルの構築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補償器の構築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負荷過渡シミュレーション</a:t>
            </a:r>
            <a:r>
              <a:rPr lang="ja-JP" altLang="en-US" sz="1600" dirty="0">
                <a:latin typeface="Arial" panose="020B0604020202020204" pitchFamily="34" charset="0"/>
              </a:rPr>
              <a:t>の</a:t>
            </a:r>
            <a:r>
              <a:rPr lang="ja-JP" altLang="ja-JP" sz="1600" dirty="0">
                <a:latin typeface="Arial" panose="020B0604020202020204" pitchFamily="34" charset="0"/>
              </a:rPr>
              <a:t>設定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階層的な回路図の作成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r>
              <a:rPr lang="ja-JP" altLang="ja-JP" sz="1600" dirty="0">
                <a:latin typeface="Arial" panose="020B0604020202020204" pitchFamily="34" charset="0"/>
              </a:rPr>
              <a:t>回路図コンポーネントの使用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4400" indent="-285750">
              <a:buFont typeface="Wingdings" panose="05000000000000000000" pitchFamily="2" charset="2"/>
              <a:buChar char="n"/>
            </a:pP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kern="100" dirty="0">
                <a:latin typeface="Arial" panose="020B0604020202020204" pitchFamily="34" charset="0"/>
                <a:cs typeface="Arial" panose="020B0604020202020204" pitchFamily="34" charset="0"/>
              </a:rPr>
              <a:t>弊社ウェブサイトにサンプル回路を用意しておりますので、ご利用ください。</a:t>
            </a:r>
            <a:endParaRPr lang="en-US" altLang="ja-JP" sz="16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ja-JP" altLang="ja-JP" dirty="0">
                <a:latin typeface="Arial" panose="020B0604020202020204" pitchFamily="34" charset="0"/>
              </a:rPr>
              <a:t> </a:t>
            </a:r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http://www.intsoft.co.jp/products/simplis/product04_02kairo.html </a:t>
            </a:r>
            <a:endParaRPr lang="ja-JP" altLang="ja-JP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</a:rPr>
              <a:t> http://www.intsoft.co.jp/products/simplis/product04_02kairo_rei2.html</a:t>
            </a:r>
            <a:r>
              <a:rPr lang="en-US" altLang="ja-JP" sz="1600" dirty="0">
                <a:latin typeface="Arial" panose="020B0604020202020204" pitchFamily="34" charset="0"/>
              </a:rPr>
              <a:t> </a:t>
            </a:r>
            <a:endParaRPr lang="ja-JP" altLang="ja-JP" sz="1600" dirty="0">
              <a:latin typeface="Arial" panose="020B0604020202020204" pitchFamily="34" charset="0"/>
            </a:endParaRPr>
          </a:p>
          <a:p>
            <a:pPr marL="432000" indent="180000">
              <a:buFont typeface="Arial" panose="020B0604020202020204" pitchFamily="34" charset="0"/>
              <a:buChar char="•"/>
            </a:pPr>
            <a:endParaRPr lang="en-US" altLang="ja-JP" sz="16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834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3F8544A-151E-4ADE-9103-5DFCDA95A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146B129-9391-494A-8655-52D177306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9F23F011-F6A7-44F2-9EF3-37A39FC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ワイヤを</a:t>
            </a:r>
            <a:r>
              <a:rPr lang="ja-JP" altLang="en-US" dirty="0">
                <a:latin typeface="Arial" panose="020B0604020202020204" pitchFamily="34" charset="0"/>
              </a:rPr>
              <a:t>配置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A0CB95-92A5-495D-9CFA-ED7A2CA0D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723810" cy="30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FB0E7AA-8EA2-4D72-9D21-E674272AD089}"/>
              </a:ext>
            </a:extLst>
          </p:cNvPr>
          <p:cNvSpPr/>
          <p:nvPr/>
        </p:nvSpPr>
        <p:spPr>
          <a:xfrm>
            <a:off x="971600" y="1268760"/>
            <a:ext cx="75437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ワイヤの追加：カーソルをピンに移動→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カーソルが鉛筆の形に変わる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→左クリック→カーソルを別のピンに移動→左クリック→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ピンを接続するワイヤが追加される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右クリック、または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キーを押して終了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88000"/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※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接続する点を指定するだけで、ルートは自動的に設定される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ワイヤの移動：ワイヤをクリックしてドラッグ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309F64F-530A-4921-B5A0-53DA96AE4D9F}"/>
              </a:ext>
            </a:extLst>
          </p:cNvPr>
          <p:cNvSpPr txBox="1"/>
          <p:nvPr/>
        </p:nvSpPr>
        <p:spPr>
          <a:xfrm>
            <a:off x="4806635" y="4505341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上下反転した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D66E5B4-4F36-4725-A3B9-D4546A525B05}"/>
              </a:ext>
            </a:extLst>
          </p:cNvPr>
          <p:cNvCxnSpPr>
            <a:cxnSpLocks/>
          </p:cNvCxnSpPr>
          <p:nvPr/>
        </p:nvCxnSpPr>
        <p:spPr>
          <a:xfrm rot="2700000" flipV="1">
            <a:off x="3610107" y="3204837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984899-92FD-4C47-89EA-F315553EBBEB}"/>
              </a:ext>
            </a:extLst>
          </p:cNvPr>
          <p:cNvSpPr txBox="1"/>
          <p:nvPr/>
        </p:nvSpPr>
        <p:spPr>
          <a:xfrm>
            <a:off x="3885339" y="3224009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Flip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ボタン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77CCE9-EF89-4C04-BDCA-F14E2C3B2437}"/>
              </a:ext>
            </a:extLst>
          </p:cNvPr>
          <p:cNvSpPr txBox="1"/>
          <p:nvPr/>
        </p:nvSpPr>
        <p:spPr>
          <a:xfrm>
            <a:off x="3326506" y="5153413"/>
            <a:ext cx="3534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クリックした（選択された）ワイヤは青色で表示される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CFB4EE9-A92E-4113-A8EE-6186BA8E81DD}"/>
              </a:ext>
            </a:extLst>
          </p:cNvPr>
          <p:cNvSpPr/>
          <p:nvPr/>
        </p:nvSpPr>
        <p:spPr>
          <a:xfrm>
            <a:off x="5148104" y="3918244"/>
            <a:ext cx="360000" cy="576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9087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B473543-34C2-44BD-80FF-3722F5E34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3C62BEF-BABC-4594-A181-ADDCB2DD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0162551-B012-403B-AD9F-C9B30A93D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コネクタを使って</a:t>
            </a:r>
            <a:r>
              <a:rPr kumimoji="1" lang="ja-JP" altLang="en-US" dirty="0"/>
              <a:t>配線</a:t>
            </a:r>
            <a:r>
              <a:rPr kumimoji="1" lang="ja-JP" altLang="en-US" dirty="0">
                <a:latin typeface="Arial" panose="020B0604020202020204" pitchFamily="34" charset="0"/>
              </a:rPr>
              <a:t>する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FEA2BF1-4F16-4834-BA22-8213A680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10" y="3160542"/>
            <a:ext cx="5723810" cy="30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04E889-9704-4521-AC8C-5F9FD0AC20E8}"/>
              </a:ext>
            </a:extLst>
          </p:cNvPr>
          <p:cNvSpPr txBox="1"/>
          <p:nvPr/>
        </p:nvSpPr>
        <p:spPr>
          <a:xfrm>
            <a:off x="7380312" y="4581128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2060"/>
                </a:solidFill>
                <a:latin typeface="Arial" panose="020B0604020202020204" pitchFamily="34" charset="0"/>
              </a:rPr>
              <a:t>+5V/-5V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電源</a:t>
            </a:r>
            <a:endParaRPr kumimoji="1" lang="en-US" altLang="ja-JP" sz="12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ADFB27D-063E-449B-833A-EA8FC17EAFD4}"/>
              </a:ext>
            </a:extLst>
          </p:cNvPr>
          <p:cNvSpPr/>
          <p:nvPr/>
        </p:nvSpPr>
        <p:spPr>
          <a:xfrm>
            <a:off x="971600" y="1268760"/>
            <a:ext cx="75770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+5V/-5V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電源の作成</a:t>
            </a:r>
            <a:r>
              <a:rPr lang="ja-JP" altLang="en-US" sz="1600" dirty="0">
                <a:latin typeface="Arial" panose="020B0604020202020204" pitchFamily="34" charset="0"/>
              </a:rPr>
              <a:t>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 Sources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Power Supply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dirty="0">
                <a:latin typeface="Arial" panose="020B0604020202020204" pitchFamily="34" charset="0"/>
              </a:rPr>
              <a:t>電源を配置（</a:t>
            </a:r>
            <a:r>
              <a:rPr lang="en-US" altLang="ja-JP" sz="1600" dirty="0">
                <a:latin typeface="Arial" panose="020B0604020202020204" pitchFamily="34" charset="0"/>
              </a:rPr>
              <a:t>2</a:t>
            </a:r>
            <a:r>
              <a:rPr lang="ja-JP" altLang="en-US" sz="1600" dirty="0">
                <a:latin typeface="Arial" panose="020B0604020202020204" pitchFamily="34" charset="0"/>
              </a:rPr>
              <a:t>回繰り返す）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→グランドを配置→互いに</a:t>
            </a:r>
            <a:r>
              <a:rPr lang="ja-JP" altLang="en-US" sz="1600" dirty="0">
                <a:latin typeface="Arial" panose="020B0604020202020204" pitchFamily="34" charset="0"/>
              </a:rPr>
              <a:t>接続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の配線：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Connectors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Terminal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→コネクタを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電源の隣</a:t>
            </a:r>
            <a:r>
              <a:rPr lang="ja-JP" altLang="en-US" sz="1600" dirty="0">
                <a:latin typeface="Arial" panose="020B0604020202020204" pitchFamily="34" charset="0"/>
              </a:rPr>
              <a:t>に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配置→電源に接続→コネクタをダブルクリック→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Enter Text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ウィンドウが現れる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→テキストを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に変更→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ラベルが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+5V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複製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Ctrl-D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キーを押す→オペアンプの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+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電源端子の隣に配置→オペアンプに接続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同様の手順により、 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5V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を配線する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A45C9-0859-407F-9CFC-7BECC2A3983F}"/>
              </a:ext>
            </a:extLst>
          </p:cNvPr>
          <p:cNvSpPr txBox="1"/>
          <p:nvPr/>
        </p:nvSpPr>
        <p:spPr>
          <a:xfrm>
            <a:off x="6687494" y="436510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コネクタ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C74F43-1278-4F5C-9FF2-D652EF0289E5}"/>
              </a:ext>
            </a:extLst>
          </p:cNvPr>
          <p:cNvSpPr txBox="1"/>
          <p:nvPr/>
        </p:nvSpPr>
        <p:spPr>
          <a:xfrm>
            <a:off x="6687494" y="55892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コネクタ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016730F-EABD-4A9D-A004-D6B2CC0CD139}"/>
              </a:ext>
            </a:extLst>
          </p:cNvPr>
          <p:cNvCxnSpPr>
            <a:cxnSpLocks/>
          </p:cNvCxnSpPr>
          <p:nvPr/>
        </p:nvCxnSpPr>
        <p:spPr>
          <a:xfrm rot="18900000">
            <a:off x="7111568" y="4885896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88430FD-24AB-4777-B43B-7FAD4F52C51F}"/>
              </a:ext>
            </a:extLst>
          </p:cNvPr>
          <p:cNvCxnSpPr>
            <a:cxnSpLocks/>
          </p:cNvCxnSpPr>
          <p:nvPr/>
        </p:nvCxnSpPr>
        <p:spPr>
          <a:xfrm rot="2700000" flipV="1">
            <a:off x="3034043" y="3651697"/>
            <a:ext cx="360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665039E-B1A0-4ED1-9C0F-B38DA88B1A61}"/>
              </a:ext>
            </a:extLst>
          </p:cNvPr>
          <p:cNvSpPr txBox="1"/>
          <p:nvPr/>
        </p:nvSpPr>
        <p:spPr>
          <a:xfrm>
            <a:off x="3275856" y="3656057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複製ボタン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75B8FD-C5FA-4227-8C69-E4773AF6A613}"/>
              </a:ext>
            </a:extLst>
          </p:cNvPr>
          <p:cNvSpPr txBox="1"/>
          <p:nvPr/>
        </p:nvSpPr>
        <p:spPr>
          <a:xfrm>
            <a:off x="6095781" y="436510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319EBC2-B743-48AD-93E6-D14E7B2069FF}"/>
              </a:ext>
            </a:extLst>
          </p:cNvPr>
          <p:cNvCxnSpPr>
            <a:cxnSpLocks/>
          </p:cNvCxnSpPr>
          <p:nvPr/>
        </p:nvCxnSpPr>
        <p:spPr>
          <a:xfrm rot="3000000" flipH="1" flipV="1">
            <a:off x="5168855" y="4954959"/>
            <a:ext cx="1728000" cy="0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799B92F-96AD-40D4-A3DA-81CE5D6EA79C}"/>
              </a:ext>
            </a:extLst>
          </p:cNvPr>
          <p:cNvSpPr txBox="1"/>
          <p:nvPr/>
        </p:nvSpPr>
        <p:spPr>
          <a:xfrm>
            <a:off x="5879757" y="524023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複製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565D93E-05BF-46CF-B376-31E6274373B4}"/>
              </a:ext>
            </a:extLst>
          </p:cNvPr>
          <p:cNvSpPr/>
          <p:nvPr/>
        </p:nvSpPr>
        <p:spPr>
          <a:xfrm>
            <a:off x="6444288" y="4725232"/>
            <a:ext cx="720000" cy="792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F5571AC-78B3-4CEE-8798-CE71B1B9F287}"/>
              </a:ext>
            </a:extLst>
          </p:cNvPr>
          <p:cNvCxnSpPr>
            <a:cxnSpLocks/>
          </p:cNvCxnSpPr>
          <p:nvPr/>
        </p:nvCxnSpPr>
        <p:spPr>
          <a:xfrm rot="-1500000" flipH="1" flipV="1">
            <a:off x="5421563" y="4803858"/>
            <a:ext cx="1224000" cy="0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F292340C-7C70-481C-BC1A-E6CCB9BC3BD4}"/>
              </a:ext>
            </a:extLst>
          </p:cNvPr>
          <p:cNvSpPr/>
          <p:nvPr/>
        </p:nvSpPr>
        <p:spPr>
          <a:xfrm>
            <a:off x="2541521" y="3285000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240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A12D3C1-3E18-457C-9FED-C667454A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10311"/>
            <a:ext cx="3086100" cy="365125"/>
          </a:xfrm>
        </p:spPr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E63ADDB-787A-4210-A711-00B1D0F11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55801B7-9778-4038-8D90-E7A6C3AB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Arial" panose="020B0604020202020204" pitchFamily="34" charset="0"/>
              </a:rPr>
              <a:t>シミュレーション</a:t>
            </a:r>
            <a:r>
              <a:rPr lang="ja-JP" altLang="en-US" dirty="0">
                <a:latin typeface="Arial" panose="020B0604020202020204" pitchFamily="34" charset="0"/>
              </a:rPr>
              <a:t>を</a:t>
            </a:r>
            <a:r>
              <a:rPr kumimoji="1" lang="ja-JP" altLang="en-US" dirty="0">
                <a:latin typeface="Arial" panose="020B0604020202020204" pitchFamily="34" charset="0"/>
              </a:rPr>
              <a:t>実行する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1887BE-0235-4369-B83F-87AB173C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79962"/>
            <a:ext cx="3826667" cy="291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31DE19-78AB-4B00-A4C8-D0F6A1E45DE7}"/>
              </a:ext>
            </a:extLst>
          </p:cNvPr>
          <p:cNvSpPr/>
          <p:nvPr/>
        </p:nvSpPr>
        <p:spPr>
          <a:xfrm>
            <a:off x="971599" y="1268760"/>
            <a:ext cx="75437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</a:rPr>
              <a:t>過渡解析の実行：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Choose Analysis...</a:t>
            </a:r>
            <a:r>
              <a:rPr lang="ja-JP" altLang="en-US" sz="1600" dirty="0">
                <a:latin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Analysis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Mode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の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チェック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ボックスを選択→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Simulator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ウィンドウが開き、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終了すると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Complete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と表示される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（右図） </a:t>
            </a: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シミュレータコマンドの表示：回路図を選択→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F11</a:t>
            </a: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キーを押す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回路図の下にテキストボックスが現れる</a:t>
            </a:r>
            <a:endParaRPr lang="en-US" altLang="ja-JP" sz="1600" i="1" dirty="0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indent="288000"/>
            <a:r>
              <a:rPr lang="en-US" altLang="ja-JP" sz="1600" dirty="0">
                <a:latin typeface="Arial" panose="020B0604020202020204" pitchFamily="34" charset="0"/>
                <a:cs typeface="Times New Roman" panose="02020603050405020304" pitchFamily="18" charset="0"/>
              </a:rPr>
              <a:t>※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F11</a:t>
            </a:r>
            <a:r>
              <a:rPr lang="ja-JP" alt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キーをもう一度押すと、テキストボックスが消える</a:t>
            </a:r>
            <a:endParaRPr lang="en-US" altLang="ja-JP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6BE0BAC2-4F0D-4535-9A91-3519CCE7B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389" y="3197113"/>
            <a:ext cx="3634286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楕円 4">
            <a:extLst>
              <a:ext uri="{FF2B5EF4-FFF2-40B4-BE49-F238E27FC236}">
                <a16:creationId xmlns:a16="http://schemas.microsoft.com/office/drawing/2014/main" id="{5D1D0AEA-DC5F-45BE-A122-CD0FEBD9E238}"/>
              </a:ext>
            </a:extLst>
          </p:cNvPr>
          <p:cNvSpPr/>
          <p:nvPr/>
        </p:nvSpPr>
        <p:spPr>
          <a:xfrm>
            <a:off x="3627087" y="3511103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494C231B-117F-405E-A3E2-963503B91D75}"/>
              </a:ext>
            </a:extLst>
          </p:cNvPr>
          <p:cNvSpPr/>
          <p:nvPr/>
        </p:nvSpPr>
        <p:spPr>
          <a:xfrm>
            <a:off x="3957986" y="5392848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50DE0DD1-FA24-44C2-8B98-AFEC88086445}"/>
              </a:ext>
            </a:extLst>
          </p:cNvPr>
          <p:cNvSpPr/>
          <p:nvPr/>
        </p:nvSpPr>
        <p:spPr>
          <a:xfrm>
            <a:off x="7452384" y="4806702"/>
            <a:ext cx="576000" cy="216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326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F5F193C-B798-4554-A1D4-05B96B323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204864"/>
            <a:ext cx="5524500" cy="3286125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D4D202B-64B1-46E9-8A5D-6405764FB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71A14F4-600B-4440-A2C8-D6B4368B9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939382A-E179-4D07-9899-8276F63C8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電圧の手動プローブ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D81087-3063-4842-A13A-DC75DE6604D8}"/>
              </a:ext>
            </a:extLst>
          </p:cNvPr>
          <p:cNvSpPr/>
          <p:nvPr/>
        </p:nvSpPr>
        <p:spPr>
          <a:xfrm>
            <a:off x="971600" y="1268760"/>
            <a:ext cx="7577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Voltage...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を選択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→ワイヤをクリック→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波形ビューアが現れる</a:t>
            </a:r>
            <a:endParaRPr lang="en-US" altLang="ja-JP" sz="16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BE9E62-15FA-4653-9EC2-97301AECA83A}"/>
              </a:ext>
            </a:extLst>
          </p:cNvPr>
          <p:cNvCxnSpPr>
            <a:cxnSpLocks/>
          </p:cNvCxnSpPr>
          <p:nvPr/>
        </p:nvCxnSpPr>
        <p:spPr>
          <a:xfrm rot="2700000" flipV="1">
            <a:off x="7225548" y="3660028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0164914-AB09-4B47-A1D8-A80507E8F44B}"/>
              </a:ext>
            </a:extLst>
          </p:cNvPr>
          <p:cNvSpPr txBox="1"/>
          <p:nvPr/>
        </p:nvSpPr>
        <p:spPr>
          <a:xfrm>
            <a:off x="7398923" y="3630212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波形ビューア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5124E8-D606-4D50-8B8D-54F5D9495BC4}"/>
              </a:ext>
            </a:extLst>
          </p:cNvPr>
          <p:cNvSpPr txBox="1"/>
          <p:nvPr/>
        </p:nvSpPr>
        <p:spPr>
          <a:xfrm>
            <a:off x="3794798" y="3929277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12AA417-5ACA-47F7-A75A-473E05442E96}"/>
              </a:ext>
            </a:extLst>
          </p:cNvPr>
          <p:cNvCxnSpPr>
            <a:cxnSpLocks/>
          </p:cNvCxnSpPr>
          <p:nvPr/>
        </p:nvCxnSpPr>
        <p:spPr>
          <a:xfrm rot="2700000" flipV="1">
            <a:off x="3593720" y="3948060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90D440E-954D-4F42-BA98-C4605357F344}"/>
              </a:ext>
            </a:extLst>
          </p:cNvPr>
          <p:cNvSpPr txBox="1"/>
          <p:nvPr/>
        </p:nvSpPr>
        <p:spPr>
          <a:xfrm>
            <a:off x="4716016" y="384623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クリック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8629895-80B7-4658-8B16-2E8203992208}"/>
              </a:ext>
            </a:extLst>
          </p:cNvPr>
          <p:cNvCxnSpPr>
            <a:cxnSpLocks/>
          </p:cNvCxnSpPr>
          <p:nvPr/>
        </p:nvCxnSpPr>
        <p:spPr>
          <a:xfrm rot="2700000" flipV="1">
            <a:off x="4529824" y="3876052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CCD6A2-B3B6-4D0D-B5F8-CBCB498067E2}"/>
              </a:ext>
            </a:extLst>
          </p:cNvPr>
          <p:cNvSpPr/>
          <p:nvPr/>
        </p:nvSpPr>
        <p:spPr>
          <a:xfrm>
            <a:off x="5330184" y="2550919"/>
            <a:ext cx="1944000" cy="28080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6B76069-8142-42BF-B5CB-71FFC2FECAC9}"/>
              </a:ext>
            </a:extLst>
          </p:cNvPr>
          <p:cNvSpPr txBox="1"/>
          <p:nvPr/>
        </p:nvSpPr>
        <p:spPr>
          <a:xfrm>
            <a:off x="6012160" y="357301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電圧は一定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9357FAE0-D86A-4368-842B-E63DF7600317}"/>
              </a:ext>
            </a:extLst>
          </p:cNvPr>
          <p:cNvSpPr/>
          <p:nvPr/>
        </p:nvSpPr>
        <p:spPr>
          <a:xfrm>
            <a:off x="2685535" y="2276872"/>
            <a:ext cx="288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356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C729AC3-7A12-45DF-B9B2-13462C249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320379"/>
            <a:ext cx="4751070" cy="2826068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5CDC4E4B-5DDF-42C1-A33C-E6065C313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インターソフト技術セミナー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CE698BE-A709-41F4-BBE5-F6DDF4A6A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25BE-F59F-4BB3-96B8-BE0E64AE656B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1F55292-2229-4B1B-9619-49DCBFD0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Arial" panose="020B0604020202020204" pitchFamily="34" charset="0"/>
              </a:rPr>
              <a:t>設定を変えて</a:t>
            </a:r>
            <a:r>
              <a:rPr lang="ja-JP" altLang="en-US" dirty="0">
                <a:latin typeface="Arial" panose="020B0604020202020204" pitchFamily="34" charset="0"/>
              </a:rPr>
              <a:t>シミュレーションを実行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2AE0279-9E90-4DA9-A2B3-F188CCDFBEB3}"/>
              </a:ext>
            </a:extLst>
          </p:cNvPr>
          <p:cNvSpPr/>
          <p:nvPr/>
        </p:nvSpPr>
        <p:spPr>
          <a:xfrm>
            <a:off x="971600" y="1268760"/>
            <a:ext cx="7577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電圧源</a:t>
            </a:r>
            <a:r>
              <a:rPr lang="ja-JP" altLang="en-US" sz="1600" dirty="0">
                <a:latin typeface="Arial" panose="020B0604020202020204" pitchFamily="34" charset="0"/>
              </a:rPr>
              <a:t>の調整：電圧源をダブルクリック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Source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ウィンドウが開く（左図）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Enable AC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チェック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ボックスを選択→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Sine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ラジオボタン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を選択→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をクリック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固定プローブの配置：</a:t>
            </a:r>
            <a:r>
              <a:rPr lang="ja-JP" altLang="ja-JP" sz="1600" dirty="0">
                <a:latin typeface="Arial" panose="020B0604020202020204" pitchFamily="34" charset="0"/>
              </a:rPr>
              <a:t>メニューの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Voltage Probe</a:t>
            </a:r>
            <a:r>
              <a:rPr lang="ja-JP" altLang="en-US" sz="1600" dirty="0">
                <a:latin typeface="Arial" panose="020B0604020202020204" pitchFamily="34" charset="0"/>
              </a:rPr>
              <a:t>を選択、または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ja-JP" altLang="en-US" sz="1600" dirty="0">
                <a:latin typeface="Arial" panose="020B0604020202020204" pitchFamily="34" charset="0"/>
              </a:rPr>
              <a:t>キーを押す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カーソルがプローブの形に変わる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→ワイヤをクリック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シミュレーションの実行：ツールバーの</a:t>
            </a:r>
            <a:r>
              <a:rPr lang="ja-JP" altLang="en-US" sz="1600" b="1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実行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ボタンをクリック、または</a:t>
            </a:r>
            <a:r>
              <a:rPr lang="en-US" altLang="ja-JP" sz="1600" b="1" dirty="0">
                <a:solidFill>
                  <a:srgbClr val="1515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F9</a:t>
            </a:r>
            <a:r>
              <a:rPr lang="ja-JP" altLang="en-US" sz="1600" dirty="0">
                <a:solidFill>
                  <a:srgbClr val="15151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キーを押す→</a:t>
            </a:r>
            <a:r>
              <a:rPr lang="ja-JP" altLang="en-US" sz="1600" i="1" dirty="0">
                <a:solidFill>
                  <a:srgbClr val="00B050"/>
                </a:solidFill>
                <a:latin typeface="Arial" panose="020B0604020202020204" pitchFamily="34" charset="0"/>
              </a:rPr>
              <a:t>波形ビューアに電圧のカーブが表示される（右図）</a:t>
            </a:r>
            <a:endParaRPr lang="en-US" altLang="ja-JP" sz="1600" dirty="0">
              <a:solidFill>
                <a:srgbClr val="151515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EA69B9-9B59-4B8D-A0A1-10E1BC55C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92923"/>
            <a:ext cx="2463809" cy="287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798AE9BD-2F5D-4730-8818-F887BD03CBED}"/>
              </a:ext>
            </a:extLst>
          </p:cNvPr>
          <p:cNvSpPr/>
          <p:nvPr/>
        </p:nvSpPr>
        <p:spPr>
          <a:xfrm>
            <a:off x="2555776" y="3615883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A23571A-1C45-4A64-9873-2C2FCA693459}"/>
              </a:ext>
            </a:extLst>
          </p:cNvPr>
          <p:cNvSpPr/>
          <p:nvPr/>
        </p:nvSpPr>
        <p:spPr>
          <a:xfrm>
            <a:off x="2555776" y="3961646"/>
            <a:ext cx="504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153926C-9C38-4D9A-9343-683007BAA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04337"/>
            <a:ext cx="58007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4B2FAC9-E504-46F8-9850-5C4D1EB2CF83}"/>
              </a:ext>
            </a:extLst>
          </p:cNvPr>
          <p:cNvCxnSpPr>
            <a:cxnSpLocks/>
          </p:cNvCxnSpPr>
          <p:nvPr/>
        </p:nvCxnSpPr>
        <p:spPr>
          <a:xfrm rot="2700000" flipV="1">
            <a:off x="4529824" y="3122185"/>
            <a:ext cx="288000" cy="0"/>
          </a:xfrm>
          <a:prstGeom prst="line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8754BBC-F2B8-4AC0-AFE4-6E1888349375}"/>
              </a:ext>
            </a:extLst>
          </p:cNvPr>
          <p:cNvSpPr txBox="1"/>
          <p:nvPr/>
        </p:nvSpPr>
        <p:spPr>
          <a:xfrm>
            <a:off x="4715253" y="307999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実行ボタン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E2BC17F9-9D25-4563-BF7E-C63FCD98936E}"/>
              </a:ext>
            </a:extLst>
          </p:cNvPr>
          <p:cNvSpPr/>
          <p:nvPr/>
        </p:nvSpPr>
        <p:spPr>
          <a:xfrm>
            <a:off x="5220114" y="4676949"/>
            <a:ext cx="360000" cy="14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F70F71A6-FD8B-494C-8299-0E9587264BA7}"/>
              </a:ext>
            </a:extLst>
          </p:cNvPr>
          <p:cNvSpPr/>
          <p:nvPr/>
        </p:nvSpPr>
        <p:spPr>
          <a:xfrm>
            <a:off x="5992540" y="4614469"/>
            <a:ext cx="360000" cy="144000"/>
          </a:xfrm>
          <a:prstGeom prst="ellipse">
            <a:avLst/>
          </a:prstGeom>
          <a:noFill/>
          <a:ln w="1270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DAF6A34-A3E9-48E5-8684-2445E838DD6D}"/>
              </a:ext>
            </a:extLst>
          </p:cNvPr>
          <p:cNvSpPr/>
          <p:nvPr/>
        </p:nvSpPr>
        <p:spPr>
          <a:xfrm>
            <a:off x="2555776" y="5555334"/>
            <a:ext cx="576000" cy="14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64E1972-4E22-4488-8F89-E0B470CD2C38}"/>
              </a:ext>
            </a:extLst>
          </p:cNvPr>
          <p:cNvSpPr txBox="1"/>
          <p:nvPr/>
        </p:nvSpPr>
        <p:spPr>
          <a:xfrm>
            <a:off x="4986426" y="4448145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プローブ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D6C9D68-72A5-4F14-97EF-95C83A92B65C}"/>
              </a:ext>
            </a:extLst>
          </p:cNvPr>
          <p:cNvSpPr txBox="1"/>
          <p:nvPr/>
        </p:nvSpPr>
        <p:spPr>
          <a:xfrm>
            <a:off x="5868144" y="4376137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</a:rPr>
              <a:t>プローブ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6DBD79E-2D56-4364-9775-B755E53A979C}"/>
              </a:ext>
            </a:extLst>
          </p:cNvPr>
          <p:cNvSpPr txBox="1"/>
          <p:nvPr/>
        </p:nvSpPr>
        <p:spPr>
          <a:xfrm>
            <a:off x="3995936" y="3861048"/>
            <a:ext cx="3493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この状態の回路図は</a:t>
            </a:r>
            <a:r>
              <a:rPr kumimoji="1" lang="en-US" altLang="ja-JP" sz="1200" b="1" dirty="0">
                <a:solidFill>
                  <a:srgbClr val="002060"/>
                </a:solidFill>
                <a:latin typeface="Arial" panose="020B0604020202020204" pitchFamily="34" charset="0"/>
              </a:rPr>
              <a:t>tutorial3.sxsch</a:t>
            </a:r>
            <a:r>
              <a:rPr kumimoji="1" lang="ja-JP" alt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から読込める</a:t>
            </a:r>
          </a:p>
        </p:txBody>
      </p:sp>
    </p:spTree>
    <p:extLst>
      <p:ext uri="{BB962C8B-B14F-4D97-AF65-F5344CB8AC3E}">
        <p14:creationId xmlns:p14="http://schemas.microsoft.com/office/powerpoint/2010/main" val="101813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2700">
          <a:solidFill>
            <a:srgbClr val="002060"/>
          </a:solidFill>
          <a:prstDash val="dash"/>
        </a:ln>
      </a:spPr>
      <a:bodyPr rtlCol="0" anchor="ctr"/>
      <a:lstStyle>
        <a:defPPr algn="ctr">
          <a:defRPr kumimoji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6527</TotalTime>
  <Words>3717</Words>
  <Application>Microsoft Office PowerPoint</Application>
  <PresentationFormat>画面に合わせる (4:3)</PresentationFormat>
  <Paragraphs>339</Paragraphs>
  <Slides>40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8" baseType="lpstr">
      <vt:lpstr>ＭＳ Ｐゴシック</vt:lpstr>
      <vt:lpstr>游ゴシック</vt:lpstr>
      <vt:lpstr>Arial</vt:lpstr>
      <vt:lpstr>Calibri</vt:lpstr>
      <vt:lpstr>Cambria</vt:lpstr>
      <vt:lpstr>Symbol</vt:lpstr>
      <vt:lpstr>Wingdings</vt:lpstr>
      <vt:lpstr>Office テーマ</vt:lpstr>
      <vt:lpstr>SIMetrix/SIMPLIS入門</vt:lpstr>
      <vt:lpstr>SIMetrix入門</vt:lpstr>
      <vt:lpstr>ウィンドウの構成</vt:lpstr>
      <vt:lpstr>部品を配置する</vt:lpstr>
      <vt:lpstr>ワイヤを配置する</vt:lpstr>
      <vt:lpstr>コネクタを使って配線する</vt:lpstr>
      <vt:lpstr>シミュレーションを実行する</vt:lpstr>
      <vt:lpstr>電圧の手動プローブ</vt:lpstr>
      <vt:lpstr>設定を変えてシミュレーションを実行</vt:lpstr>
      <vt:lpstr>波形の移動とズーム</vt:lpstr>
      <vt:lpstr>測定値を表示する</vt:lpstr>
      <vt:lpstr>カーソルを使って差分を表示する</vt:lpstr>
      <vt:lpstr>軸の見える範囲を調整する</vt:lpstr>
      <vt:lpstr>異なる測定単位のカーブを表示する</vt:lpstr>
      <vt:lpstr>SIMPLIS入門</vt:lpstr>
      <vt:lpstr>SIMetrixからSIMPLISに切り替える</vt:lpstr>
      <vt:lpstr>新しい回路図を作成する</vt:lpstr>
      <vt:lpstr>DC/DCバックコンバータ</vt:lpstr>
      <vt:lpstr>パーツセレクタからシンボルを配置する</vt:lpstr>
      <vt:lpstr>ショートカットによりシンボルを配置する</vt:lpstr>
      <vt:lpstr>残りのシンボルを配置する</vt:lpstr>
      <vt:lpstr>配線を追加する</vt:lpstr>
      <vt:lpstr>余分なシンボルや配線を削除する</vt:lpstr>
      <vt:lpstr>コンポーネントの値を変更する</vt:lpstr>
      <vt:lpstr>プローブのカーブラベルを変更する</vt:lpstr>
      <vt:lpstr>波形発生器の設定を行う</vt:lpstr>
      <vt:lpstr>キャパシタのモデルレベルと値の変更</vt:lpstr>
      <vt:lpstr>インダクタのモデルレベルと値の変更</vt:lpstr>
      <vt:lpstr>MOSFET SPICEモデルの変更</vt:lpstr>
      <vt:lpstr>SIMPLISモデル抽出条件の変更</vt:lpstr>
      <vt:lpstr>ユーザ定義モデルへの変更</vt:lpstr>
      <vt:lpstr>過渡解析を実行する</vt:lpstr>
      <vt:lpstr>POPトリガーを回路図に追加する</vt:lpstr>
      <vt:lpstr>POP解析を実行する</vt:lpstr>
      <vt:lpstr>AC解析の回路図を作成する</vt:lpstr>
      <vt:lpstr>パラメータの値を変更する</vt:lpstr>
      <vt:lpstr>AC解析を実行する</vt:lpstr>
      <vt:lpstr>カーブを別々のグリッドへ出力する</vt:lpstr>
      <vt:lpstr>グラフのグリッドを並べ替える</vt:lpstr>
      <vt:lpstr>さらなる学習のために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SIMetrix/SIMPLIS入門</dc:title>
  <dc:creator>Ito</dc:creator>
  <cp:lastModifiedBy>Ito</cp:lastModifiedBy>
  <cp:revision>1572</cp:revision>
  <dcterms:created xsi:type="dcterms:W3CDTF">2018-09-20T12:05:37Z</dcterms:created>
  <dcterms:modified xsi:type="dcterms:W3CDTF">2019-11-14T01:14:27Z</dcterms:modified>
</cp:coreProperties>
</file>